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3" r:id="rId2"/>
    <p:sldId id="285" r:id="rId3"/>
    <p:sldId id="275" r:id="rId4"/>
    <p:sldId id="274" r:id="rId5"/>
    <p:sldId id="277" r:id="rId6"/>
    <p:sldId id="276" r:id="rId7"/>
    <p:sldId id="279" r:id="rId8"/>
    <p:sldId id="280" r:id="rId9"/>
    <p:sldId id="278" r:id="rId10"/>
    <p:sldId id="265" r:id="rId11"/>
    <p:sldId id="267" r:id="rId12"/>
    <p:sldId id="269" r:id="rId13"/>
    <p:sldId id="270" r:id="rId14"/>
    <p:sldId id="282" r:id="rId15"/>
    <p:sldId id="273" r:id="rId16"/>
    <p:sldId id="266" r:id="rId17"/>
    <p:sldId id="288" r:id="rId18"/>
    <p:sldId id="28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9349" autoAdjust="0"/>
  </p:normalViewPr>
  <p:slideViewPr>
    <p:cSldViewPr>
      <p:cViewPr>
        <p:scale>
          <a:sx n="100" d="100"/>
          <a:sy n="100" d="100"/>
        </p:scale>
        <p:origin x="-1140" y="-18"/>
      </p:cViewPr>
      <p:guideLst>
        <p:guide orient="horz" pos="2160"/>
        <p:guide pos="2880"/>
      </p:guideLst>
    </p:cSldViewPr>
  </p:slideViewPr>
  <p:notesTextViewPr>
    <p:cViewPr>
      <p:scale>
        <a:sx n="100" d="100"/>
        <a:sy n="100" d="100"/>
      </p:scale>
      <p:origin x="0" y="378"/>
    </p:cViewPr>
  </p:notesTextViewPr>
  <p:sorterViewPr>
    <p:cViewPr>
      <p:scale>
        <a:sx n="100" d="100"/>
        <a:sy n="100" d="100"/>
      </p:scale>
      <p:origin x="0" y="144"/>
    </p:cViewPr>
  </p:sorterViewPr>
  <p:notesViewPr>
    <p:cSldViewPr>
      <p:cViewPr>
        <p:scale>
          <a:sx n="110" d="100"/>
          <a:sy n="110" d="100"/>
        </p:scale>
        <p:origin x="-2472" y="13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ED944A-C07D-4D62-8D42-AF9916A58BAB}" type="datetimeFigureOut">
              <a:rPr lang="en-US" smtClean="0"/>
              <a:pPr/>
              <a:t>11/16/2012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B9487E-648B-4C72-9031-EFA8CC2FE88C}" type="slidenum">
              <a:rPr lang="en-US" smtClean="0"/>
              <a:pPr/>
              <a:t>‹#›</a:t>
            </a:fld>
            <a:endParaRPr lang="en-US"/>
          </a:p>
        </p:txBody>
      </p:sp>
    </p:spTree>
    <p:extLst>
      <p:ext uri="{BB962C8B-B14F-4D97-AF65-F5344CB8AC3E}">
        <p14:creationId xmlns:p14="http://schemas.microsoft.com/office/powerpoint/2010/main" val="414379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Calpod configuration guide provides</a:t>
            </a:r>
            <a:r>
              <a:rPr lang="en-US" baseline="0" dirty="0" smtClean="0"/>
              <a:t> guidance on how to configure Calpod systems for various measurement configurations.  It primarily addresses the control cabling necessary for controlling the Calpods.  This document is provided to assist in configuring a Calpod system for a customer to ensure that the customer gets a quotation and orders all the necessary cabling and components for their measurement needs.</a:t>
            </a:r>
          </a:p>
          <a:p>
            <a:endParaRPr lang="en-US" baseline="0" dirty="0" smtClean="0"/>
          </a:p>
          <a:p>
            <a:r>
              <a:rPr lang="en-US" baseline="0" dirty="0" smtClean="0"/>
              <a:t>The User’s Guide (</a:t>
            </a:r>
            <a:r>
              <a:rPr lang="en-US" baseline="0" dirty="0" err="1" smtClean="0"/>
              <a:t>p/n</a:t>
            </a:r>
            <a:r>
              <a:rPr lang="en-US" baseline="0" dirty="0" smtClean="0"/>
              <a:t> 85523-90001) provides information on setting up and configuring the Calpod hardware and software and using the Calpods.</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a:t>
            </a:fld>
            <a:endParaRPr lang="en-US"/>
          </a:p>
        </p:txBody>
      </p:sp>
    </p:spTree>
    <p:extLst>
      <p:ext uri="{BB962C8B-B14F-4D97-AF65-F5344CB8AC3E}">
        <p14:creationId xmlns:p14="http://schemas.microsoft.com/office/powerpoint/2010/main" val="208751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distances</a:t>
            </a:r>
            <a:r>
              <a:rPr lang="en-US" baseline="0" dirty="0" smtClean="0"/>
              <a:t> &gt; 10 meters from the 85523A Calpod controller to the 85556A Calpod fan-out cable splitter, the 85554A Calpod drive extension cables can be cascaded.</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12</a:t>
            </a:fld>
            <a:endParaRPr lang="en-US"/>
          </a:p>
        </p:txBody>
      </p:sp>
    </p:spTree>
    <p:extLst>
      <p:ext uri="{BB962C8B-B14F-4D97-AF65-F5344CB8AC3E}">
        <p14:creationId xmlns:p14="http://schemas.microsoft.com/office/powerpoint/2010/main" val="143948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85556A 1x12 Fan-out splitter can drive up to 12 Calpods,</a:t>
            </a:r>
            <a:r>
              <a:rPr lang="en-US" baseline="0" dirty="0" smtClean="0"/>
              <a:t> and one 85523A Calpod controller can drive up to four 85556A 1x12 Fan-out splitters, so up to 48 Calpods can be controlled from one 85523A Calpod controller.  </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14</a:t>
            </a:fld>
            <a:endParaRPr lang="en-US"/>
          </a:p>
        </p:txBody>
      </p:sp>
    </p:spTree>
    <p:extLst>
      <p:ext uri="{BB962C8B-B14F-4D97-AF65-F5344CB8AC3E}">
        <p14:creationId xmlns:p14="http://schemas.microsoft.com/office/powerpoint/2010/main" val="398051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Multi-port Calpod systems typically have the RF switching matrix outside of the environmental or TVAC chamber to ensure that the environmental changes do not affect the switch matrix.  </a:t>
            </a:r>
          </a:p>
          <a:p>
            <a:endParaRPr lang="en-US" dirty="0" smtClean="0"/>
          </a:p>
          <a:p>
            <a:r>
              <a:rPr lang="en-US" dirty="0" smtClean="0"/>
              <a:t>Multi-port</a:t>
            </a:r>
            <a:r>
              <a:rPr lang="en-US" baseline="0" dirty="0" smtClean="0"/>
              <a:t> Calpod systems currently operate with firmware option 302, which allow re-correcting up to four Calpods at a time.  For a multi-port Calpod system, </a:t>
            </a:r>
            <a:r>
              <a:rPr lang="en-US" dirty="0" smtClean="0"/>
              <a:t>Option </a:t>
            </a:r>
            <a:r>
              <a:rPr lang="en-US" dirty="0"/>
              <a:t>302 firmware allows control of up to four CalPods at a time, and we can use option 302 firmware to re-correct up to four CalPods, then switch the CalPod assignments, and then re-correct another four CalPods, and continue this process until all the CalPods and channels have been re-corrected.  This control and re-correction can be accomplished programmatically, which makes this quasi multiple-channel operation easier for the operator.  </a:t>
            </a:r>
          </a:p>
          <a:p>
            <a:r>
              <a:rPr lang="en-US" dirty="0"/>
              <a:t>The procedure is to set up a channel for up to four CalPods, assign four CalPod serial numbers to this channel, re-correct these four CalPods, then set up a second channel, assign the next four CalPod serial numbers, and then re-correct these next four CalPods.  Continue this process until all the CalPods and channels are re-corrected.</a:t>
            </a:r>
          </a:p>
          <a:p>
            <a:r>
              <a:rPr lang="en-US" dirty="0"/>
              <a:t>To illustrate how this would work from the PNA front key panel:  Cal, [More], [CalPod], [CalPod…].  This brings up the ‘Calibration Refresh Module Configuration’ dialog box.  Set the CalPod assignments as:</a:t>
            </a:r>
          </a:p>
          <a:p>
            <a:r>
              <a:rPr lang="en-US" dirty="0"/>
              <a:t>PNA port #1:  assign CalPod serial # 1 to this port</a:t>
            </a:r>
          </a:p>
          <a:p>
            <a:r>
              <a:rPr lang="en-US" dirty="0"/>
              <a:t>PNA port #2: assign CalPod serial #2 to this port</a:t>
            </a:r>
          </a:p>
          <a:p>
            <a:r>
              <a:rPr lang="en-US" dirty="0"/>
              <a:t>PNA port #3: assign CalPod serial #3 to this port</a:t>
            </a:r>
          </a:p>
          <a:p>
            <a:r>
              <a:rPr lang="en-US" dirty="0"/>
              <a:t>PNA port #4: assign CalPod serial #4 to this port</a:t>
            </a:r>
          </a:p>
          <a:p>
            <a:r>
              <a:rPr lang="en-US" dirty="0"/>
              <a:t>Then </a:t>
            </a:r>
            <a:r>
              <a:rPr lang="en-US" dirty="0" err="1"/>
              <a:t>‘Re</a:t>
            </a:r>
            <a:r>
              <a:rPr lang="en-US" dirty="0"/>
              <a:t>-correct all (four) channels</a:t>
            </a:r>
          </a:p>
          <a:p>
            <a:r>
              <a:rPr lang="en-US" dirty="0"/>
              <a:t>Then programmatically change the RF switch matrix, and change the CalPod assignments as:</a:t>
            </a:r>
          </a:p>
          <a:p>
            <a:r>
              <a:rPr lang="en-US" dirty="0"/>
              <a:t> PNA port #1:  assign CalPod serial # 5 to this port</a:t>
            </a:r>
          </a:p>
          <a:p>
            <a:r>
              <a:rPr lang="en-US" dirty="0"/>
              <a:t>PNA port #2: assign CalPod serial #6 to this port</a:t>
            </a:r>
          </a:p>
          <a:p>
            <a:r>
              <a:rPr lang="en-US" dirty="0"/>
              <a:t>PNA port #3: assign CalPod serial #7 to this port</a:t>
            </a:r>
          </a:p>
          <a:p>
            <a:r>
              <a:rPr lang="en-US" dirty="0"/>
              <a:t>PNA port #4: assign CalPod serial #8 to this port</a:t>
            </a:r>
          </a:p>
          <a:p>
            <a:r>
              <a:rPr lang="en-US" dirty="0"/>
              <a:t>Then </a:t>
            </a:r>
            <a:r>
              <a:rPr lang="en-US" dirty="0" err="1"/>
              <a:t>‘Re</a:t>
            </a:r>
            <a:r>
              <a:rPr lang="en-US" dirty="0"/>
              <a:t>-correct all (four) channels</a:t>
            </a:r>
          </a:p>
          <a:p>
            <a:r>
              <a:rPr lang="en-US" dirty="0"/>
              <a:t>Repeat this process until all the CalPods have been re-corrected.</a:t>
            </a:r>
          </a:p>
          <a:p>
            <a:r>
              <a:rPr lang="en-US" dirty="0"/>
              <a:t>Keep in mind that if this is set up programmatically, this simplifies the process each time a re-correction of all the CalPods are desired.</a:t>
            </a:r>
          </a:p>
          <a:p>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CalPods used in a thermal vacuum chamber, the basic configuration is to have the 85523A CalPod controller outside the thermal vacuum chamber, and route the 85554A 10 meter CalPod drive cable extension through the TVAC chamber wall.  We recommend that you purchase a 85554A 10 meter cable, cut it at the appropriate location, and solder the 11 conductors to a customer supplied hermetically sealed connector that penetrates the chamber wall.  Most customers have their own unique connectors for this purpose.  Then an 85555A splitter drive cable is required to interface the 85554A to the 85556A 1x12 fan out cable splitter.  Then either the 85552A 20 GHz or 85553A 40 GHz CalPod drive cables (2 meter length) are connected from the fan out cable splitter to the CalPods.  If a longer cable is required from the fan out splitter to the CalPod, another 85554A 10 meter CalPod drive cable extension can be used as shown above.  </a:t>
            </a:r>
          </a:p>
          <a:p>
            <a:r>
              <a:rPr lang="en-US" dirty="0" smtClean="0"/>
              <a:t>If more than 12 CalPods are required inside the chamber, a second 85554A 10 meter CalPod drive cable extension can be used to pierce the chamber wall (can add additional 10 meter sections on either side if desired) and then a second 1x12 fan out cable splitter can be placed inside the chamber.  This can be repeated for up to four cable splitters inside the chamber.  All cables are thermal-vacuum qualified, meaning that they can withstand the temperature extremes, and will not outgas in a hard vacuum.  </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routing the Calpod control cables  through a thermal-vacuum (TVAC) chamber wall, there is almost always a plate that can be used for routing different types of signals through to the inside of the chamber.  DC bulkhead hermetically sealed connectors can be used to route the Calpod control signals through to the inside of the TVAC chamber.  These DC signals are ± 15 VDC.  The 10 meter 85554A Calpod drive extension cable can be used to route the control signals.  Typical use will require the 10 meter 85554A Calpod drive extension cable to be cut at the appropriate length, and soldered to the pins of the hermetically sealed bulkhead connector on each side of the chamber wall.   There are 12 DC conductors in the 85554A Calpod drive extension cable.</a:t>
            </a:r>
          </a:p>
          <a:p>
            <a:endParaRPr lang="en-US" baseline="0" dirty="0" smtClean="0"/>
          </a:p>
          <a:p>
            <a:r>
              <a:rPr lang="en-US" baseline="0" dirty="0" smtClean="0"/>
              <a:t>A DC hermetically sealed bulkhead connector that has been used by several different users in this application as 15 pin connector part number SP37/13-E-15-20-DSUB-DSUB provided by Pave Technology, 2751 </a:t>
            </a:r>
            <a:r>
              <a:rPr lang="en-US" baseline="0" dirty="0" err="1" smtClean="0"/>
              <a:t>Thunderhawk</a:t>
            </a:r>
            <a:r>
              <a:rPr lang="en-US" baseline="0" dirty="0" smtClean="0"/>
              <a:t> Court, Dayton, OH 45414-3445, telephone (937) 890-1100, FAX (937) 890-5165, or www.pavetechnology.com   There are many other vendors and types of hermetically sealed connectors for this purpose as well. </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17</a:t>
            </a:fld>
            <a:endParaRPr lang="en-US"/>
          </a:p>
        </p:txBody>
      </p:sp>
    </p:spTree>
    <p:extLst>
      <p:ext uri="{BB962C8B-B14F-4D97-AF65-F5344CB8AC3E}">
        <p14:creationId xmlns:p14="http://schemas.microsoft.com/office/powerpoint/2010/main" val="197483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CalPod calibration refresh modules come in two different frequency ranges.  The lower frequency CalPods operate from 100 MHz to 20 GHz, and the higher frequency CalPods operate from 500 MHz to 40 GHz.  </a:t>
            </a:r>
          </a:p>
          <a:p>
            <a:endParaRPr lang="en-US" dirty="0" smtClean="0"/>
          </a:p>
          <a:p>
            <a:r>
              <a:rPr lang="en-US" dirty="0" smtClean="0"/>
              <a:t>A CalPod controller is required to control the operation of the CalPods, and provides the DC voltages required by the CalPods, as well as the control signals for the CalPods.</a:t>
            </a:r>
          </a:p>
          <a:p>
            <a:endParaRPr lang="en-US" dirty="0" smtClean="0"/>
          </a:p>
          <a:p>
            <a:r>
              <a:rPr lang="en-US" dirty="0" smtClean="0"/>
              <a:t>The CalPod control cables are used to carry the control signals between the controller and the CalPods, as well as the DC voltages required by the CalPods.  The low frequency and higher frequency CalPods required different DC voltages, and thus there are different cables required for the different CalPods.  The CalPod control cable connectors are keyed so that only the proper control cable will plug in to the respective CalPod.</a:t>
            </a:r>
          </a:p>
        </p:txBody>
      </p:sp>
      <p:sp>
        <p:nvSpPr>
          <p:cNvPr id="4" name="Slide Number Placeholder 3"/>
          <p:cNvSpPr>
            <a:spLocks noGrp="1"/>
          </p:cNvSpPr>
          <p:nvPr>
            <p:ph type="sldNum" sz="quarter" idx="10"/>
          </p:nvPr>
        </p:nvSpPr>
        <p:spPr/>
        <p:txBody>
          <a:bodyPr/>
          <a:lstStyle/>
          <a:p>
            <a:fld id="{52B9487E-648B-4C72-9031-EFA8CC2FE88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CalPods are available in three different types depending on the application:</a:t>
            </a:r>
          </a:p>
          <a:p>
            <a:endParaRPr lang="en-US" dirty="0" smtClean="0"/>
          </a:p>
          <a:p>
            <a:r>
              <a:rPr lang="en-US" u="sng" dirty="0" smtClean="0"/>
              <a:t>Ambient temperature CalPods </a:t>
            </a:r>
            <a:r>
              <a:rPr lang="en-US" dirty="0" smtClean="0"/>
              <a:t>are typically used in bench top measurement applications where accurate measurements are desired, and where accurate calibrations are desired before each measurement.  Example measurements are very low loss devices, where the cable movement between performing the calibration and then connecting to the DUT might have a significant change to the measured value.  Another application is where productivity in production testing is desired.  Rather than taking the time to periodically recalibrate the measurement system using an ECal module, a quick calibration refresh could be performed with the CalPods.</a:t>
            </a:r>
          </a:p>
          <a:p>
            <a:endParaRPr lang="en-US" dirty="0" smtClean="0"/>
          </a:p>
          <a:p>
            <a:r>
              <a:rPr lang="en-US" u="sng" dirty="0" smtClean="0"/>
              <a:t>Temperature compensated CalPods </a:t>
            </a:r>
            <a:r>
              <a:rPr lang="en-US" dirty="0" smtClean="0"/>
              <a:t>are typically used for measurements that are performed in a temperature chamber or on a hot plate on a bench top where the DUT needs to be tested over a range of temperatures.  These types of thermal testing typically stretch over a longer time duration.  The temperature compensated CalPods are thermally characterized over a -30 °C to +80°C temperature range, and provide accurate calibration refresh corrections over this temperature range.</a:t>
            </a:r>
          </a:p>
          <a:p>
            <a:endParaRPr lang="en-US" dirty="0" smtClean="0"/>
          </a:p>
          <a:p>
            <a:r>
              <a:rPr lang="en-US" u="sng" dirty="0" smtClean="0"/>
              <a:t>Thermal-vacuum environment CalPods </a:t>
            </a:r>
            <a:r>
              <a:rPr lang="en-US" dirty="0" smtClean="0"/>
              <a:t>are typically used in thermal vacuum environments, operate over the same temperature range as the thermally characterized CalPods, and are suitable for hard vacuum environments, and do not out gas in a hard vacuum.  They have the same performance as the temperature compensated Calpods.</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9487E-648B-4C72-9031-EFA8CC2FE88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2FFEE272-38EC-43C8-847B-0AB146F307FB}" type="slidenum">
              <a:rPr lang="en-US" smtClean="0"/>
              <a:pPr/>
              <a:t>6</a:t>
            </a:fld>
            <a:endParaRPr lang="en-US" smtClean="0"/>
          </a:p>
        </p:txBody>
      </p:sp>
      <p:sp>
        <p:nvSpPr>
          <p:cNvPr id="5123" name="Rectangle 2"/>
          <p:cNvSpPr>
            <a:spLocks noGrp="1" noRot="1" noChangeAspect="1" noChangeArrowheads="1" noTextEdit="1"/>
          </p:cNvSpPr>
          <p:nvPr>
            <p:ph type="sldImg"/>
          </p:nvPr>
        </p:nvSpPr>
        <p:spPr>
          <a:xfrm>
            <a:off x="1181100" y="695325"/>
            <a:ext cx="4649788" cy="3487738"/>
          </a:xfrm>
          <a:ln/>
        </p:spPr>
      </p:sp>
      <p:sp>
        <p:nvSpPr>
          <p:cNvPr id="5124" name="Rectangle 3"/>
          <p:cNvSpPr>
            <a:spLocks noGrp="1" noChangeArrowheads="1"/>
          </p:cNvSpPr>
          <p:nvPr>
            <p:ph type="body" idx="1"/>
          </p:nvPr>
        </p:nvSpPr>
        <p:spPr>
          <a:xfrm>
            <a:off x="934720" y="4415670"/>
            <a:ext cx="5140960" cy="4185567"/>
          </a:xfrm>
          <a:noFill/>
          <a:ln/>
        </p:spPr>
        <p:txBody>
          <a:bodyPr/>
          <a:lstStyle/>
          <a:p>
            <a:pPr eaLnBrk="1" hangingPunct="1"/>
            <a:r>
              <a:rPr lang="en-US" dirty="0" smtClean="0"/>
              <a:t>The prices shown are USD reference prices, and</a:t>
            </a:r>
            <a:r>
              <a:rPr lang="en-US" baseline="0" dirty="0" smtClean="0"/>
              <a:t> can</a:t>
            </a:r>
            <a:r>
              <a:rPr lang="en-US" dirty="0" smtClean="0"/>
              <a:t> be used for budgetary pricing.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9487E-648B-4C72-9031-EFA8CC2FE88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9487E-648B-4C72-9031-EFA8CC2FE88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Calpod controller communication</a:t>
            </a:r>
            <a:r>
              <a:rPr lang="en-US" baseline="0" dirty="0" smtClean="0"/>
              <a:t> is accomplished via a USB-LAN module, which is included with the 85523A Calpod controller.  </a:t>
            </a:r>
            <a:r>
              <a:rPr lang="en-US" baseline="0" smtClean="0"/>
              <a:t>For </a:t>
            </a:r>
            <a:r>
              <a:rPr lang="en-US" baseline="0" dirty="0" smtClean="0"/>
              <a:t>this application Agilent uses the Cables to Go USB 2.0 Fast Ethernet Adapter (model # 39998 from Cables To Go www.cablestogo.com) or can be ordered from Agilent with part number 0960-2955.  </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9</a:t>
            </a:fld>
            <a:endParaRPr lang="en-US"/>
          </a:p>
        </p:txBody>
      </p:sp>
    </p:spTree>
    <p:extLst>
      <p:ext uri="{BB962C8B-B14F-4D97-AF65-F5344CB8AC3E}">
        <p14:creationId xmlns:p14="http://schemas.microsoft.com/office/powerpoint/2010/main" val="229797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85556A 1x12 Fan-out</a:t>
            </a:r>
            <a:r>
              <a:rPr lang="en-US" baseline="0" dirty="0" smtClean="0"/>
              <a:t> cable splitter is used when it is desired to control more than four Calpods from an 85523A Calpod controller.  The 85556A is thermal-vacuum environment qualified, and is often used inside of a TVAC chamber.  </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10</a:t>
            </a:fld>
            <a:endParaRPr lang="en-US"/>
          </a:p>
        </p:txBody>
      </p:sp>
    </p:spTree>
    <p:extLst>
      <p:ext uri="{BB962C8B-B14F-4D97-AF65-F5344CB8AC3E}">
        <p14:creationId xmlns:p14="http://schemas.microsoft.com/office/powerpoint/2010/main" val="171024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A244E835-B9A8-4295-8E8A-37BF7B956AAB}" type="datetime4">
              <a:rPr lang="en-US" smtClean="0"/>
              <a:pPr/>
              <a:t>November 16, 2012</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FE464F76-1965-4778-A878-9CA3CEC99E32}" type="datetime4">
              <a:rPr lang="en-US" smtClean="0"/>
              <a:pPr/>
              <a:t>November 16, 2012</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FBABE6AC-CF87-4FC1-AE9C-0547C62725B3}" type="datetime4">
              <a:rPr lang="en-US" smtClean="0"/>
              <a:pPr/>
              <a:t>November 16, 2012</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7013" y="227013"/>
            <a:ext cx="8691562"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0"/>
          <p:cNvSpPr>
            <a:spLocks noGrp="1" noChangeArrowheads="1"/>
          </p:cNvSpPr>
          <p:nvPr>
            <p:ph type="ftr" sz="quarter" idx="10"/>
          </p:nvPr>
        </p:nvSpPr>
        <p:spPr>
          <a:ln/>
        </p:spPr>
        <p:txBody>
          <a:bodyPr/>
          <a:lstStyle>
            <a:lvl1pPr>
              <a:defRPr/>
            </a:lvl1pPr>
          </a:lstStyle>
          <a:p>
            <a:pPr>
              <a:defRPr/>
            </a:pPr>
            <a:r>
              <a:rPr lang="en-US"/>
              <a:t>Group/Presentation Title</a:t>
            </a:r>
          </a:p>
          <a:p>
            <a:pPr>
              <a:defRPr/>
            </a:pPr>
            <a:r>
              <a:rPr lang="en-US"/>
              <a:t>Agilent Restricted</a:t>
            </a:r>
          </a:p>
        </p:txBody>
      </p:sp>
      <p:sp>
        <p:nvSpPr>
          <p:cNvPr id="4" name="Rectangle 31"/>
          <p:cNvSpPr>
            <a:spLocks noGrp="1" noChangeArrowheads="1"/>
          </p:cNvSpPr>
          <p:nvPr>
            <p:ph type="dt" sz="half" idx="11"/>
          </p:nvPr>
        </p:nvSpPr>
        <p:spPr>
          <a:ln/>
        </p:spPr>
        <p:txBody>
          <a:bodyPr/>
          <a:lstStyle>
            <a:lvl1pPr>
              <a:defRPr/>
            </a:lvl1pPr>
          </a:lstStyle>
          <a:p>
            <a:pPr>
              <a:defRPr/>
            </a:pPr>
            <a:r>
              <a:rPr lang="en-US"/>
              <a:t>Month ##, 200X</a:t>
            </a:r>
          </a:p>
        </p:txBody>
      </p:sp>
      <p:sp>
        <p:nvSpPr>
          <p:cNvPr id="5" name="Rectangle 32"/>
          <p:cNvSpPr>
            <a:spLocks noGrp="1" noChangeArrowheads="1"/>
          </p:cNvSpPr>
          <p:nvPr>
            <p:ph type="sldNum" sz="quarter" idx="12"/>
          </p:nvPr>
        </p:nvSpPr>
        <p:spPr>
          <a:ln/>
        </p:spPr>
        <p:txBody>
          <a:bodyPr/>
          <a:lstStyle>
            <a:lvl1pPr>
              <a:defRPr/>
            </a:lvl1pPr>
          </a:lstStyle>
          <a:p>
            <a:pPr>
              <a:defRPr/>
            </a:pPr>
            <a:r>
              <a:rPr lang="en-US"/>
              <a:t>Page </a:t>
            </a:r>
            <a:fld id="{DAE4DE07-CB38-4A77-8FAE-AEC62527A1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EE3D95FD-97E8-4ECF-9B5F-19776A176209}" type="datetime4">
              <a:rPr lang="en-US" smtClean="0"/>
              <a:pPr/>
              <a:t>November 16, 2012</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0FC0D01A-52B9-4A92-B0CE-31482C7B04FC}" type="datetime4">
              <a:rPr lang="en-US" smtClean="0"/>
              <a:pPr/>
              <a:t>November 16, 2012</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6BF317B0-ACD1-4018-BDAC-DAF5BECD3A87}" type="datetime4">
              <a:rPr lang="en-US" smtClean="0"/>
              <a:pPr/>
              <a:t>November 16, 2012</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B2D22B46-8D46-4568-8A03-70692520DE06}" type="datetime4">
              <a:rPr lang="en-US" smtClean="0"/>
              <a:pPr/>
              <a:t>November 16, 2012</a:t>
            </a:fld>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E81750EB-6B70-48C4-958A-EE9EDC43A300}" type="datetime4">
              <a:rPr lang="en-US" smtClean="0"/>
              <a:pPr/>
              <a:t>November 16, 2012</a:t>
            </a:fld>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2C4EB2E4-A718-47A0-94AE-585908CB8F03}" type="datetime4">
              <a:rPr lang="en-US" smtClean="0"/>
              <a:pPr/>
              <a:t>November 16, 2012</a:t>
            </a:fld>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1F64D770-2801-42B5-94DA-39B96B7BAAF2}" type="datetime4">
              <a:rPr lang="en-US" smtClean="0"/>
              <a:pPr/>
              <a:t>November 16, 2012</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213DD4C3-55CB-4177-8C07-BAF00BB0D006}" type="datetime4">
              <a:rPr lang="en-US" smtClean="0"/>
              <a:pPr/>
              <a:t>November 16, 2012</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0" y="6229349"/>
            <a:ext cx="9144000" cy="628651"/>
            <a:chOff x="0" y="6229349"/>
            <a:chExt cx="9144000" cy="628651"/>
          </a:xfrm>
        </p:grpSpPr>
        <p:pic>
          <p:nvPicPr>
            <p:cNvPr id="8" name="Picture 22" descr="footer_two-tone_revised_5-16_cir6"/>
            <p:cNvPicPr>
              <a:picLocks noChangeAspect="1" noChangeArrowheads="1"/>
            </p:cNvPicPr>
            <p:nvPr/>
          </p:nvPicPr>
          <p:blipFill>
            <a:blip r:embed="rId14" cstate="print"/>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15" cstate="print"/>
            <a:srcRect/>
            <a:stretch>
              <a:fillRect/>
            </a:stretch>
          </p:blipFill>
          <p:spPr bwMode="auto">
            <a:xfrm>
              <a:off x="4371977" y="6376989"/>
              <a:ext cx="1865313" cy="414337"/>
            </a:xfrm>
            <a:prstGeom prst="rect">
              <a:avLst/>
            </a:prstGeom>
            <a:noFill/>
            <a:ln w="9525">
              <a:noFill/>
              <a:miter lim="800000"/>
              <a:headEnd/>
              <a:tailEnd/>
            </a:ln>
          </p:spPr>
        </p:pic>
      </p:grpSp>
      <p:sp>
        <p:nvSpPr>
          <p:cNvPr id="21"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F89ABBF8-8828-4DE5-A5F5-FF54DA90D760}" type="datetime4">
              <a:rPr lang="en-US" smtClean="0"/>
              <a:pPr/>
              <a:t>November 16, 2012</a:t>
            </a:fld>
            <a:endParaRPr lang="en-US" dirty="0"/>
          </a:p>
        </p:txBody>
      </p:sp>
      <p:sp>
        <p:nvSpPr>
          <p:cNvPr id="22"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Confidentiality Label</a:t>
            </a:r>
            <a:endParaRPr lang="en-US" dirty="0"/>
          </a:p>
        </p:txBody>
      </p:sp>
      <p:sp>
        <p:nvSpPr>
          <p:cNvPr id="23"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838200"/>
            <a:ext cx="5105400" cy="2157984"/>
          </a:xfrm>
        </p:spPr>
        <p:txBody>
          <a:bodyPr/>
          <a:lstStyle/>
          <a:p>
            <a:pPr algn="l"/>
            <a:r>
              <a:rPr lang="en-US" sz="3600" dirty="0" smtClean="0"/>
              <a:t>Calpod </a:t>
            </a:r>
            <a:br>
              <a:rPr lang="en-US" sz="3600" dirty="0" smtClean="0"/>
            </a:br>
            <a:r>
              <a:rPr lang="en-US" sz="3600" dirty="0" smtClean="0"/>
              <a:t>Configuration Guide</a:t>
            </a:r>
            <a:endParaRPr lang="en-US" sz="3600" dirty="0"/>
          </a:p>
        </p:txBody>
      </p:sp>
      <p:sp>
        <p:nvSpPr>
          <p:cNvPr id="3" name="Subtitle 2"/>
          <p:cNvSpPr>
            <a:spLocks noGrp="1"/>
          </p:cNvSpPr>
          <p:nvPr>
            <p:ph type="subTitle" idx="1"/>
          </p:nvPr>
        </p:nvSpPr>
        <p:spPr>
          <a:xfrm>
            <a:off x="2133600" y="3276600"/>
            <a:ext cx="4495800" cy="2148840"/>
          </a:xfrm>
        </p:spPr>
        <p:txBody>
          <a:bodyPr/>
          <a:lstStyle/>
          <a:p>
            <a:r>
              <a:rPr lang="en-US" dirty="0" smtClean="0"/>
              <a:t>Calpod configuration information</a:t>
            </a:r>
          </a:p>
          <a:p>
            <a:endParaRPr lang="en-US" dirty="0"/>
          </a:p>
        </p:txBody>
      </p:sp>
      <p:sp>
        <p:nvSpPr>
          <p:cNvPr id="4" name="Date Placeholder 3"/>
          <p:cNvSpPr>
            <a:spLocks noGrp="1"/>
          </p:cNvSpPr>
          <p:nvPr>
            <p:ph type="dt" sz="half" idx="2"/>
          </p:nvPr>
        </p:nvSpPr>
        <p:spPr/>
        <p:txBody>
          <a:bodyPr/>
          <a:lstStyle/>
          <a:p>
            <a:fld id="{A244E835-B9A8-4295-8E8A-37BF7B956AAB}" type="datetime4">
              <a:rPr lang="en-US" smtClean="0"/>
              <a:pPr/>
              <a:t>November 16, 2012</a:t>
            </a:fld>
            <a:endParaRPr lang="en-US" dirty="0"/>
          </a:p>
        </p:txBody>
      </p:sp>
      <p:sp>
        <p:nvSpPr>
          <p:cNvPr id="5" name="Footer Placeholder 4"/>
          <p:cNvSpPr>
            <a:spLocks noGrp="1"/>
          </p:cNvSpPr>
          <p:nvPr>
            <p:ph type="ftr" sz="quarter" idx="3"/>
          </p:nvPr>
        </p:nvSpPr>
        <p:spPr/>
        <p:txBody>
          <a:bodyPr/>
          <a:lstStyle/>
          <a:p>
            <a:r>
              <a:rPr lang="en-US" smtClean="0"/>
              <a:t>Confidentiality Label</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1</a:t>
            </a:fld>
            <a:endParaRPr lang="en-US" dirty="0"/>
          </a:p>
        </p:txBody>
      </p:sp>
      <p:sp>
        <p:nvSpPr>
          <p:cNvPr id="7" name="TextBox 6"/>
          <p:cNvSpPr txBox="1"/>
          <p:nvPr/>
        </p:nvSpPr>
        <p:spPr>
          <a:xfrm>
            <a:off x="6680379" y="5410200"/>
            <a:ext cx="2082621" cy="923330"/>
          </a:xfrm>
          <a:prstGeom prst="rect">
            <a:avLst/>
          </a:prstGeom>
          <a:noFill/>
        </p:spPr>
        <p:txBody>
          <a:bodyPr wrap="none" rtlCol="0">
            <a:spAutoFit/>
          </a:bodyPr>
          <a:lstStyle/>
          <a:p>
            <a:r>
              <a:rPr lang="en-US" dirty="0" smtClean="0"/>
              <a:t>John Swanstrom</a:t>
            </a:r>
          </a:p>
          <a:p>
            <a:r>
              <a:rPr lang="en-US" dirty="0" smtClean="0"/>
              <a:t>November 6, 2012</a:t>
            </a:r>
          </a:p>
          <a:p>
            <a:endParaRPr lang="en-US" dirty="0"/>
          </a:p>
        </p:txBody>
      </p:sp>
    </p:spTree>
    <p:extLst>
      <p:ext uri="{BB962C8B-B14F-4D97-AF65-F5344CB8AC3E}">
        <p14:creationId xmlns:p14="http://schemas.microsoft.com/office/powerpoint/2010/main" val="185135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85556A 1x12 Fan-out Cable Splitter</a:t>
            </a:r>
            <a:br>
              <a:rPr lang="en-US" dirty="0" smtClean="0"/>
            </a:br>
            <a:r>
              <a:rPr lang="en-US" dirty="0" smtClean="0"/>
              <a:t>           For operation with more than 4 CalPods</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10</a:t>
            </a:fld>
            <a:endParaRPr lang="en-US" dirty="0"/>
          </a:p>
        </p:txBody>
      </p:sp>
      <p:pic>
        <p:nvPicPr>
          <p:cNvPr id="6" name="Picture 5" descr="pasted-image"/>
          <p:cNvPicPr/>
          <p:nvPr/>
        </p:nvPicPr>
        <p:blipFill>
          <a:blip r:embed="rId3" cstate="print"/>
          <a:srcRect/>
          <a:stretch>
            <a:fillRect/>
          </a:stretch>
        </p:blipFill>
        <p:spPr bwMode="auto">
          <a:xfrm>
            <a:off x="1900237" y="2552700"/>
            <a:ext cx="5343525" cy="1752600"/>
          </a:xfrm>
          <a:prstGeom prst="rect">
            <a:avLst/>
          </a:prstGeom>
          <a:noFill/>
          <a:ln w="12700">
            <a:noFill/>
            <a:miter lim="0"/>
            <a:headEnd/>
            <a:tailEnd/>
          </a:ln>
          <a:effectLst/>
        </p:spPr>
      </p:pic>
      <p:sp>
        <p:nvSpPr>
          <p:cNvPr id="7" name="TextBox 6"/>
          <p:cNvSpPr txBox="1"/>
          <p:nvPr/>
        </p:nvSpPr>
        <p:spPr>
          <a:xfrm>
            <a:off x="914400" y="5638800"/>
            <a:ext cx="3676006" cy="307777"/>
          </a:xfrm>
          <a:prstGeom prst="rect">
            <a:avLst/>
          </a:prstGeom>
          <a:noFill/>
        </p:spPr>
        <p:txBody>
          <a:bodyPr wrap="none" rtlCol="0">
            <a:spAutoFit/>
          </a:bodyPr>
          <a:lstStyle/>
          <a:p>
            <a:r>
              <a:rPr lang="en-US" sz="1400" dirty="0" smtClean="0"/>
              <a:t>All connectors are 12-pin female connectors</a:t>
            </a:r>
            <a:endParaRPr lang="en-US" sz="1400" dirty="0"/>
          </a:p>
        </p:txBody>
      </p:sp>
      <p:sp>
        <p:nvSpPr>
          <p:cNvPr id="8" name="TextBox 7"/>
          <p:cNvSpPr txBox="1"/>
          <p:nvPr/>
        </p:nvSpPr>
        <p:spPr>
          <a:xfrm>
            <a:off x="1828800" y="2133600"/>
            <a:ext cx="4570547" cy="369332"/>
          </a:xfrm>
          <a:prstGeom prst="rect">
            <a:avLst/>
          </a:prstGeom>
          <a:noFill/>
        </p:spPr>
        <p:txBody>
          <a:bodyPr wrap="none" rtlCol="0">
            <a:spAutoFit/>
          </a:bodyPr>
          <a:lstStyle/>
          <a:p>
            <a:r>
              <a:rPr lang="en-US" dirty="0" smtClean="0"/>
              <a:t>85556A CalPod 1x12 Fan-out cable splitter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 y="228600"/>
            <a:ext cx="8695944" cy="996696"/>
          </a:xfrm>
        </p:spPr>
        <p:txBody>
          <a:bodyPr/>
          <a:lstStyle/>
          <a:p>
            <a:r>
              <a:rPr lang="en-US" dirty="0" smtClean="0"/>
              <a:t>Cabling to 85556A Fan-out Cable Splitter</a:t>
            </a:r>
            <a:br>
              <a:rPr lang="en-US" dirty="0" smtClean="0"/>
            </a:b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11</a:t>
            </a:fld>
            <a:endParaRPr lang="en-US" dirty="0"/>
          </a:p>
        </p:txBody>
      </p:sp>
      <p:pic>
        <p:nvPicPr>
          <p:cNvPr id="6" name="Picture 5" descr="pasted-image"/>
          <p:cNvPicPr/>
          <p:nvPr/>
        </p:nvPicPr>
        <p:blipFill>
          <a:blip r:embed="rId2" cstate="print"/>
          <a:srcRect/>
          <a:stretch>
            <a:fillRect/>
          </a:stretch>
        </p:blipFill>
        <p:spPr bwMode="auto">
          <a:xfrm>
            <a:off x="3657600" y="3962400"/>
            <a:ext cx="1905000" cy="495300"/>
          </a:xfrm>
          <a:prstGeom prst="rect">
            <a:avLst/>
          </a:prstGeom>
          <a:noFill/>
          <a:ln w="12700">
            <a:noFill/>
            <a:miter lim="0"/>
            <a:headEnd/>
            <a:tailEnd/>
          </a:ln>
          <a:effectLst/>
        </p:spPr>
      </p:pic>
      <p:pic>
        <p:nvPicPr>
          <p:cNvPr id="7" name="Picture 2" descr="http://www.soco.agilent.com/~renolagr/CTD_Website/art/85523A_1_front.gif"/>
          <p:cNvPicPr>
            <a:picLocks noChangeAspect="1" noChangeArrowheads="1"/>
          </p:cNvPicPr>
          <p:nvPr/>
        </p:nvPicPr>
        <p:blipFill>
          <a:blip r:embed="rId3" cstate="print"/>
          <a:srcRect/>
          <a:stretch>
            <a:fillRect/>
          </a:stretch>
        </p:blipFill>
        <p:spPr bwMode="auto">
          <a:xfrm>
            <a:off x="1219200" y="2971800"/>
            <a:ext cx="1979222" cy="762000"/>
          </a:xfrm>
          <a:prstGeom prst="rect">
            <a:avLst/>
          </a:prstGeom>
          <a:noFill/>
        </p:spPr>
      </p:pic>
      <p:cxnSp>
        <p:nvCxnSpPr>
          <p:cNvPr id="14" name="Straight Connector 13"/>
          <p:cNvCxnSpPr/>
          <p:nvPr/>
        </p:nvCxnSpPr>
        <p:spPr>
          <a:xfrm>
            <a:off x="2667000" y="3429000"/>
            <a:ext cx="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4648200"/>
            <a:ext cx="190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72000" y="41910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81200" y="4724400"/>
            <a:ext cx="2776722" cy="646331"/>
          </a:xfrm>
          <a:prstGeom prst="rect">
            <a:avLst/>
          </a:prstGeom>
          <a:noFill/>
        </p:spPr>
        <p:txBody>
          <a:bodyPr wrap="none" rtlCol="0">
            <a:spAutoFit/>
          </a:bodyPr>
          <a:lstStyle/>
          <a:p>
            <a:r>
              <a:rPr lang="en-US" sz="1200" dirty="0" smtClean="0"/>
              <a:t>85555A Splitter drive cable, 2 meters</a:t>
            </a:r>
          </a:p>
          <a:p>
            <a:r>
              <a:rPr lang="en-US" sz="1200" dirty="0" smtClean="0"/>
              <a:t>12 pin male to 12 pin male connectors</a:t>
            </a:r>
          </a:p>
          <a:p>
            <a:r>
              <a:rPr lang="en-US" sz="1200" dirty="0" smtClean="0"/>
              <a:t>(Always required for use with 85556A)</a:t>
            </a:r>
            <a:endParaRPr lang="en-US" sz="1200" dirty="0"/>
          </a:p>
        </p:txBody>
      </p:sp>
      <p:pic>
        <p:nvPicPr>
          <p:cNvPr id="22" name="Picture 21" descr="85530A_1_front_300px.gif"/>
          <p:cNvPicPr>
            <a:picLocks noChangeAspect="1"/>
          </p:cNvPicPr>
          <p:nvPr/>
        </p:nvPicPr>
        <p:blipFill>
          <a:blip r:embed="rId4" cstate="print"/>
          <a:stretch>
            <a:fillRect/>
          </a:stretch>
        </p:blipFill>
        <p:spPr>
          <a:xfrm>
            <a:off x="4738688" y="1519238"/>
            <a:ext cx="559070" cy="359669"/>
          </a:xfrm>
          <a:prstGeom prst="rect">
            <a:avLst/>
          </a:prstGeom>
        </p:spPr>
      </p:pic>
      <p:sp>
        <p:nvSpPr>
          <p:cNvPr id="21" name="Freeform 20"/>
          <p:cNvSpPr/>
          <p:nvPr/>
        </p:nvSpPr>
        <p:spPr>
          <a:xfrm>
            <a:off x="4419600" y="18288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descr="85530A_1_front_300px.gif"/>
          <p:cNvPicPr>
            <a:picLocks noChangeAspect="1"/>
          </p:cNvPicPr>
          <p:nvPr/>
        </p:nvPicPr>
        <p:blipFill>
          <a:blip r:embed="rId4" cstate="print"/>
          <a:stretch>
            <a:fillRect/>
          </a:stretch>
        </p:blipFill>
        <p:spPr>
          <a:xfrm>
            <a:off x="5519738" y="1528763"/>
            <a:ext cx="559070" cy="359669"/>
          </a:xfrm>
          <a:prstGeom prst="rect">
            <a:avLst/>
          </a:prstGeom>
        </p:spPr>
      </p:pic>
      <p:sp>
        <p:nvSpPr>
          <p:cNvPr id="20" name="Freeform 19"/>
          <p:cNvSpPr/>
          <p:nvPr/>
        </p:nvSpPr>
        <p:spPr>
          <a:xfrm>
            <a:off x="5181600" y="18288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943600" y="2514600"/>
            <a:ext cx="2486578" cy="1277273"/>
          </a:xfrm>
          <a:prstGeom prst="rect">
            <a:avLst/>
          </a:prstGeom>
          <a:noFill/>
        </p:spPr>
        <p:txBody>
          <a:bodyPr wrap="none" rtlCol="0">
            <a:spAutoFit/>
          </a:bodyPr>
          <a:lstStyle/>
          <a:p>
            <a:r>
              <a:rPr lang="en-US" sz="1100" dirty="0" smtClean="0"/>
              <a:t>85552A 20 GHz CalPod drive cable</a:t>
            </a:r>
          </a:p>
          <a:p>
            <a:r>
              <a:rPr lang="en-US" sz="1100" dirty="0" smtClean="0"/>
              <a:t>(2 meter length)</a:t>
            </a:r>
          </a:p>
          <a:p>
            <a:r>
              <a:rPr lang="en-US" sz="1100" dirty="0" smtClean="0"/>
              <a:t>12 pin male to 9 pin male connectors</a:t>
            </a:r>
          </a:p>
          <a:p>
            <a:r>
              <a:rPr lang="en-US" sz="1100" dirty="0" smtClean="0"/>
              <a:t>Or</a:t>
            </a:r>
          </a:p>
          <a:p>
            <a:r>
              <a:rPr lang="en-US" sz="1100" dirty="0" smtClean="0"/>
              <a:t>85553A 40 GHz CalPod drive cable</a:t>
            </a:r>
          </a:p>
          <a:p>
            <a:r>
              <a:rPr lang="en-US" sz="1100" dirty="0" smtClean="0"/>
              <a:t>(2 meter length)</a:t>
            </a:r>
          </a:p>
          <a:p>
            <a:r>
              <a:rPr lang="en-US" sz="1100" dirty="0" smtClean="0"/>
              <a:t>12 pin male to 9 pin male connectors</a:t>
            </a:r>
          </a:p>
        </p:txBody>
      </p:sp>
      <p:cxnSp>
        <p:nvCxnSpPr>
          <p:cNvPr id="27" name="Straight Arrow Connector 26"/>
          <p:cNvCxnSpPr/>
          <p:nvPr/>
        </p:nvCxnSpPr>
        <p:spPr>
          <a:xfrm flipH="1" flipV="1">
            <a:off x="5334000" y="4267200"/>
            <a:ext cx="457200" cy="367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53200" y="1600200"/>
            <a:ext cx="862737" cy="307777"/>
          </a:xfrm>
          <a:prstGeom prst="rect">
            <a:avLst/>
          </a:prstGeom>
          <a:noFill/>
        </p:spPr>
        <p:txBody>
          <a:bodyPr wrap="none" rtlCol="0">
            <a:spAutoFit/>
          </a:bodyPr>
          <a:lstStyle/>
          <a:p>
            <a:r>
              <a:rPr lang="en-US" sz="1400" dirty="0" smtClean="0"/>
              <a:t>CalPods</a:t>
            </a:r>
            <a:endParaRPr lang="en-US" sz="1400" dirty="0"/>
          </a:p>
        </p:txBody>
      </p:sp>
      <p:cxnSp>
        <p:nvCxnSpPr>
          <p:cNvPr id="30" name="Straight Arrow Connector 29"/>
          <p:cNvCxnSpPr>
            <a:stCxn id="29" idx="1"/>
            <a:endCxn id="23" idx="3"/>
          </p:cNvCxnSpPr>
          <p:nvPr/>
        </p:nvCxnSpPr>
        <p:spPr>
          <a:xfrm flipH="1" flipV="1">
            <a:off x="6078808" y="1708598"/>
            <a:ext cx="474392" cy="454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0" y="4572000"/>
            <a:ext cx="2768258" cy="461665"/>
          </a:xfrm>
          <a:prstGeom prst="rect">
            <a:avLst/>
          </a:prstGeom>
          <a:noFill/>
        </p:spPr>
        <p:txBody>
          <a:bodyPr wrap="none" rtlCol="0">
            <a:spAutoFit/>
          </a:bodyPr>
          <a:lstStyle/>
          <a:p>
            <a:r>
              <a:rPr lang="en-US" sz="1200" dirty="0" smtClean="0"/>
              <a:t>85556A  CalPod Fan-out cable splitter</a:t>
            </a:r>
          </a:p>
          <a:p>
            <a:r>
              <a:rPr lang="en-US" sz="1200" dirty="0" smtClean="0"/>
              <a:t>All connectors are 12 pin female</a:t>
            </a:r>
            <a:endParaRPr lang="en-US" sz="1200" dirty="0"/>
          </a:p>
        </p:txBody>
      </p:sp>
      <p:sp>
        <p:nvSpPr>
          <p:cNvPr id="25" name="TextBox 24"/>
          <p:cNvSpPr txBox="1"/>
          <p:nvPr/>
        </p:nvSpPr>
        <p:spPr>
          <a:xfrm>
            <a:off x="1676400" y="1976735"/>
            <a:ext cx="3200400" cy="461665"/>
          </a:xfrm>
          <a:prstGeom prst="rect">
            <a:avLst/>
          </a:prstGeom>
          <a:noFill/>
        </p:spPr>
        <p:txBody>
          <a:bodyPr wrap="square" rtlCol="0">
            <a:spAutoFit/>
          </a:bodyPr>
          <a:lstStyle/>
          <a:p>
            <a:r>
              <a:rPr lang="en-US" sz="1200" dirty="0" smtClean="0"/>
              <a:t>Up to 12 Calpods can be controller from one 85556A Calpod fan-out cable splitter</a:t>
            </a:r>
          </a:p>
        </p:txBody>
      </p:sp>
      <p:sp>
        <p:nvSpPr>
          <p:cNvPr id="28" name="TextBox 27"/>
          <p:cNvSpPr txBox="1"/>
          <p:nvPr/>
        </p:nvSpPr>
        <p:spPr>
          <a:xfrm>
            <a:off x="685800" y="762000"/>
            <a:ext cx="7821372" cy="369332"/>
          </a:xfrm>
          <a:prstGeom prst="rect">
            <a:avLst/>
          </a:prstGeom>
          <a:noFill/>
        </p:spPr>
        <p:txBody>
          <a:bodyPr wrap="none" rtlCol="0">
            <a:spAutoFit/>
          </a:bodyPr>
          <a:lstStyle/>
          <a:p>
            <a:r>
              <a:rPr lang="en-US" dirty="0" smtClean="0"/>
              <a:t>When distance is &lt; 2 meters between Calpod </a:t>
            </a:r>
            <a:r>
              <a:rPr lang="en-US" dirty="0"/>
              <a:t>c</a:t>
            </a:r>
            <a:r>
              <a:rPr lang="en-US" dirty="0" smtClean="0"/>
              <a:t>ontroller and </a:t>
            </a:r>
            <a:r>
              <a:rPr lang="en-US" dirty="0"/>
              <a:t>c</a:t>
            </a:r>
            <a:r>
              <a:rPr lang="en-US" dirty="0" smtClean="0"/>
              <a:t>able </a:t>
            </a:r>
            <a:r>
              <a:rPr lang="en-US" dirty="0"/>
              <a:t>s</a:t>
            </a:r>
            <a:r>
              <a:rPr lang="en-US" dirty="0" smtClean="0"/>
              <a:t>plitter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Cabling to 85556A Fan-out Cable Splitter</a:t>
            </a:r>
            <a:br>
              <a:rPr lang="en-US" dirty="0" smtClean="0"/>
            </a:b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12</a:t>
            </a:fld>
            <a:endParaRPr lang="en-US" dirty="0"/>
          </a:p>
        </p:txBody>
      </p:sp>
      <p:sp>
        <p:nvSpPr>
          <p:cNvPr id="26" name="TextBox 25"/>
          <p:cNvSpPr txBox="1"/>
          <p:nvPr/>
        </p:nvSpPr>
        <p:spPr>
          <a:xfrm>
            <a:off x="685800" y="762000"/>
            <a:ext cx="7609776" cy="369332"/>
          </a:xfrm>
          <a:prstGeom prst="rect">
            <a:avLst/>
          </a:prstGeom>
          <a:noFill/>
        </p:spPr>
        <p:txBody>
          <a:bodyPr wrap="none" rtlCol="0">
            <a:spAutoFit/>
          </a:bodyPr>
          <a:lstStyle/>
          <a:p>
            <a:r>
              <a:rPr lang="en-US" dirty="0" smtClean="0"/>
              <a:t>When a long distance is required from Calpod </a:t>
            </a:r>
            <a:r>
              <a:rPr lang="en-US" dirty="0"/>
              <a:t>c</a:t>
            </a:r>
            <a:r>
              <a:rPr lang="en-US" dirty="0" smtClean="0"/>
              <a:t>ontroller to cable </a:t>
            </a:r>
            <a:r>
              <a:rPr lang="en-US" dirty="0"/>
              <a:t>s</a:t>
            </a:r>
            <a:r>
              <a:rPr lang="en-US" dirty="0" smtClean="0"/>
              <a:t>plitter</a:t>
            </a:r>
            <a:endParaRPr lang="en-US" dirty="0"/>
          </a:p>
        </p:txBody>
      </p:sp>
      <p:grpSp>
        <p:nvGrpSpPr>
          <p:cNvPr id="8" name="Group 7"/>
          <p:cNvGrpSpPr/>
          <p:nvPr/>
        </p:nvGrpSpPr>
        <p:grpSpPr>
          <a:xfrm>
            <a:off x="152400" y="1519238"/>
            <a:ext cx="8991600" cy="4500562"/>
            <a:chOff x="152400" y="1519238"/>
            <a:chExt cx="8991600" cy="4500562"/>
          </a:xfrm>
        </p:grpSpPr>
        <p:pic>
          <p:nvPicPr>
            <p:cNvPr id="6" name="Picture 5" descr="pasted-image"/>
            <p:cNvPicPr/>
            <p:nvPr/>
          </p:nvPicPr>
          <p:blipFill>
            <a:blip r:embed="rId3" cstate="print"/>
            <a:srcRect/>
            <a:stretch>
              <a:fillRect/>
            </a:stretch>
          </p:blipFill>
          <p:spPr bwMode="auto">
            <a:xfrm>
              <a:off x="4371422" y="3962400"/>
              <a:ext cx="1905000" cy="495300"/>
            </a:xfrm>
            <a:prstGeom prst="rect">
              <a:avLst/>
            </a:prstGeom>
            <a:noFill/>
            <a:ln w="12700">
              <a:noFill/>
              <a:miter lim="0"/>
              <a:headEnd/>
              <a:tailEnd/>
            </a:ln>
            <a:effectLst/>
          </p:spPr>
        </p:pic>
        <p:pic>
          <p:nvPicPr>
            <p:cNvPr id="7" name="Picture 2" descr="http://www.soco.agilent.com/~renolagr/CTD_Website/art/85523A_1_front.gif"/>
            <p:cNvPicPr>
              <a:picLocks noChangeAspect="1" noChangeArrowheads="1"/>
            </p:cNvPicPr>
            <p:nvPr/>
          </p:nvPicPr>
          <p:blipFill>
            <a:blip r:embed="rId4" cstate="print"/>
            <a:srcRect/>
            <a:stretch>
              <a:fillRect/>
            </a:stretch>
          </p:blipFill>
          <p:spPr bwMode="auto">
            <a:xfrm>
              <a:off x="152400" y="2438400"/>
              <a:ext cx="1979222" cy="762000"/>
            </a:xfrm>
            <a:prstGeom prst="rect">
              <a:avLst/>
            </a:prstGeom>
            <a:noFill/>
          </p:spPr>
        </p:pic>
        <p:cxnSp>
          <p:nvCxnSpPr>
            <p:cNvPr id="14" name="Straight Connector 13"/>
            <p:cNvCxnSpPr/>
            <p:nvPr/>
          </p:nvCxnSpPr>
          <p:spPr>
            <a:xfrm>
              <a:off x="685800" y="2895600"/>
              <a:ext cx="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4876800"/>
              <a:ext cx="289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257800" y="4191000"/>
              <a:ext cx="2802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5373469"/>
              <a:ext cx="2776722" cy="646331"/>
            </a:xfrm>
            <a:prstGeom prst="rect">
              <a:avLst/>
            </a:prstGeom>
            <a:noFill/>
          </p:spPr>
          <p:txBody>
            <a:bodyPr wrap="none" rtlCol="0">
              <a:spAutoFit/>
            </a:bodyPr>
            <a:lstStyle/>
            <a:p>
              <a:r>
                <a:rPr lang="en-US" sz="1200" dirty="0" smtClean="0"/>
                <a:t>85555A Splitter drive cable, 2 meters</a:t>
              </a:r>
            </a:p>
            <a:p>
              <a:r>
                <a:rPr lang="en-US" sz="1200" dirty="0" smtClean="0"/>
                <a:t>12 pin male to 12 pin male connectors</a:t>
              </a:r>
            </a:p>
            <a:p>
              <a:r>
                <a:rPr lang="en-US" sz="1200" dirty="0" smtClean="0"/>
                <a:t>(always required with 85556A)</a:t>
              </a:r>
              <a:endParaRPr lang="en-US" sz="1200" dirty="0"/>
            </a:p>
          </p:txBody>
        </p:sp>
        <p:pic>
          <p:nvPicPr>
            <p:cNvPr id="22" name="Picture 21" descr="85530A_1_front_300px.gif"/>
            <p:cNvPicPr>
              <a:picLocks noChangeAspect="1"/>
            </p:cNvPicPr>
            <p:nvPr/>
          </p:nvPicPr>
          <p:blipFill>
            <a:blip r:embed="rId5" cstate="print"/>
            <a:stretch>
              <a:fillRect/>
            </a:stretch>
          </p:blipFill>
          <p:spPr>
            <a:xfrm>
              <a:off x="5452510" y="1519238"/>
              <a:ext cx="559070" cy="359669"/>
            </a:xfrm>
            <a:prstGeom prst="rect">
              <a:avLst/>
            </a:prstGeom>
          </p:spPr>
        </p:pic>
        <p:sp>
          <p:nvSpPr>
            <p:cNvPr id="21" name="Freeform 20"/>
            <p:cNvSpPr/>
            <p:nvPr/>
          </p:nvSpPr>
          <p:spPr>
            <a:xfrm>
              <a:off x="5133422" y="18288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descr="85530A_1_front_300px.gif"/>
            <p:cNvPicPr>
              <a:picLocks noChangeAspect="1"/>
            </p:cNvPicPr>
            <p:nvPr/>
          </p:nvPicPr>
          <p:blipFill>
            <a:blip r:embed="rId5" cstate="print"/>
            <a:stretch>
              <a:fillRect/>
            </a:stretch>
          </p:blipFill>
          <p:spPr>
            <a:xfrm>
              <a:off x="6233560" y="1528763"/>
              <a:ext cx="559070" cy="359669"/>
            </a:xfrm>
            <a:prstGeom prst="rect">
              <a:avLst/>
            </a:prstGeom>
          </p:spPr>
        </p:pic>
        <p:sp>
          <p:nvSpPr>
            <p:cNvPr id="20" name="Freeform 19"/>
            <p:cNvSpPr/>
            <p:nvPr/>
          </p:nvSpPr>
          <p:spPr>
            <a:xfrm>
              <a:off x="5895422" y="18288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657422" y="2514600"/>
              <a:ext cx="2486578" cy="1277273"/>
            </a:xfrm>
            <a:prstGeom prst="rect">
              <a:avLst/>
            </a:prstGeom>
            <a:noFill/>
          </p:spPr>
          <p:txBody>
            <a:bodyPr wrap="none" rtlCol="0">
              <a:spAutoFit/>
            </a:bodyPr>
            <a:lstStyle/>
            <a:p>
              <a:r>
                <a:rPr lang="en-US" sz="1100" dirty="0" smtClean="0"/>
                <a:t>85552A 20 GHz CalPod drive cable</a:t>
              </a:r>
            </a:p>
            <a:p>
              <a:r>
                <a:rPr lang="en-US" sz="1100" dirty="0" smtClean="0"/>
                <a:t>(2 meter length)</a:t>
              </a:r>
            </a:p>
            <a:p>
              <a:r>
                <a:rPr lang="en-US" sz="1100" dirty="0" smtClean="0"/>
                <a:t>12 pin male to 9 pin male connectors</a:t>
              </a:r>
            </a:p>
            <a:p>
              <a:r>
                <a:rPr lang="en-US" sz="1100" dirty="0" smtClean="0"/>
                <a:t>Or</a:t>
              </a:r>
            </a:p>
            <a:p>
              <a:r>
                <a:rPr lang="en-US" sz="1100" dirty="0" smtClean="0"/>
                <a:t>85553A 40 GHz CalPod drive cable</a:t>
              </a:r>
            </a:p>
            <a:p>
              <a:r>
                <a:rPr lang="en-US" sz="1100" dirty="0" smtClean="0"/>
                <a:t>(2 meter length)</a:t>
              </a:r>
            </a:p>
            <a:p>
              <a:r>
                <a:rPr lang="en-US" sz="1100" dirty="0" smtClean="0"/>
                <a:t>12 pin male to 9 pin male connectors</a:t>
              </a:r>
            </a:p>
          </p:txBody>
        </p:sp>
        <p:sp>
          <p:nvSpPr>
            <p:cNvPr id="25" name="TextBox 24"/>
            <p:cNvSpPr txBox="1"/>
            <p:nvPr/>
          </p:nvSpPr>
          <p:spPr>
            <a:xfrm>
              <a:off x="6248400" y="4572000"/>
              <a:ext cx="2768258" cy="461665"/>
            </a:xfrm>
            <a:prstGeom prst="rect">
              <a:avLst/>
            </a:prstGeom>
            <a:noFill/>
          </p:spPr>
          <p:txBody>
            <a:bodyPr wrap="none" rtlCol="0">
              <a:spAutoFit/>
            </a:bodyPr>
            <a:lstStyle/>
            <a:p>
              <a:r>
                <a:rPr lang="en-US" sz="1200" dirty="0" smtClean="0"/>
                <a:t>85556A  CalPod Fan-out cable splitter</a:t>
              </a:r>
            </a:p>
            <a:p>
              <a:r>
                <a:rPr lang="en-US" sz="1200" dirty="0" smtClean="0"/>
                <a:t>All connectors are 12 pin female</a:t>
              </a:r>
              <a:endParaRPr lang="en-US" sz="1200" dirty="0"/>
            </a:p>
          </p:txBody>
        </p:sp>
        <p:cxnSp>
          <p:nvCxnSpPr>
            <p:cNvPr id="27" name="Straight Arrow Connector 26"/>
            <p:cNvCxnSpPr>
              <a:stCxn id="25" idx="1"/>
            </p:cNvCxnSpPr>
            <p:nvPr/>
          </p:nvCxnSpPr>
          <p:spPr>
            <a:xfrm flipH="1" flipV="1">
              <a:off x="5791200" y="4343401"/>
              <a:ext cx="457200" cy="4594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67022" y="1600200"/>
              <a:ext cx="862737" cy="307777"/>
            </a:xfrm>
            <a:prstGeom prst="rect">
              <a:avLst/>
            </a:prstGeom>
            <a:noFill/>
          </p:spPr>
          <p:txBody>
            <a:bodyPr wrap="none" rtlCol="0">
              <a:spAutoFit/>
            </a:bodyPr>
            <a:lstStyle/>
            <a:p>
              <a:r>
                <a:rPr lang="en-US" sz="1400" dirty="0" smtClean="0"/>
                <a:t>CalPods</a:t>
              </a:r>
              <a:endParaRPr lang="en-US" sz="1400" dirty="0"/>
            </a:p>
          </p:txBody>
        </p:sp>
        <p:cxnSp>
          <p:nvCxnSpPr>
            <p:cNvPr id="30" name="Straight Arrow Connector 29"/>
            <p:cNvCxnSpPr>
              <a:stCxn id="29" idx="1"/>
              <a:endCxn id="23" idx="3"/>
            </p:cNvCxnSpPr>
            <p:nvPr/>
          </p:nvCxnSpPr>
          <p:spPr>
            <a:xfrm flipH="1" flipV="1">
              <a:off x="6792630" y="1708598"/>
              <a:ext cx="474392" cy="454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29000" y="4876800"/>
              <a:ext cx="2286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981200" y="4495800"/>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229464" y="4508090"/>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685800" y="48768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 y="5105400"/>
              <a:ext cx="3241593" cy="430887"/>
            </a:xfrm>
            <a:prstGeom prst="rect">
              <a:avLst/>
            </a:prstGeom>
            <a:noFill/>
          </p:spPr>
          <p:txBody>
            <a:bodyPr wrap="none" rtlCol="0">
              <a:spAutoFit/>
            </a:bodyPr>
            <a:lstStyle/>
            <a:p>
              <a:r>
                <a:rPr lang="en-US" sz="1100" dirty="0" smtClean="0"/>
                <a:t>85554A CalPod drive extension cable, 10 meters</a:t>
              </a:r>
            </a:p>
            <a:p>
              <a:r>
                <a:rPr lang="en-US" sz="1100" dirty="0" smtClean="0"/>
                <a:t>12 pin male to 12 pin female connectors</a:t>
              </a:r>
              <a:endParaRPr lang="en-US" sz="1100" dirty="0"/>
            </a:p>
          </p:txBody>
        </p:sp>
        <p:cxnSp>
          <p:nvCxnSpPr>
            <p:cNvPr id="44" name="Straight Arrow Connector 43"/>
            <p:cNvCxnSpPr/>
            <p:nvPr/>
          </p:nvCxnSpPr>
          <p:spPr>
            <a:xfrm flipV="1">
              <a:off x="1143000" y="48768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267200" y="4876800"/>
              <a:ext cx="762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629400" y="2514600"/>
              <a:ext cx="474392" cy="454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Cabling to 85556A Fan-out Cable Splitter</a:t>
            </a:r>
            <a:br>
              <a:rPr lang="en-US" dirty="0" smtClean="0"/>
            </a:b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13</a:t>
            </a:fld>
            <a:endParaRPr lang="en-US" dirty="0"/>
          </a:p>
        </p:txBody>
      </p:sp>
      <p:pic>
        <p:nvPicPr>
          <p:cNvPr id="6" name="Picture 5" descr="pasted-image"/>
          <p:cNvPicPr/>
          <p:nvPr/>
        </p:nvPicPr>
        <p:blipFill>
          <a:blip r:embed="rId2" cstate="print"/>
          <a:srcRect/>
          <a:stretch>
            <a:fillRect/>
          </a:stretch>
        </p:blipFill>
        <p:spPr bwMode="auto">
          <a:xfrm>
            <a:off x="4371422" y="4598313"/>
            <a:ext cx="1905000" cy="495300"/>
          </a:xfrm>
          <a:prstGeom prst="rect">
            <a:avLst/>
          </a:prstGeom>
          <a:noFill/>
          <a:ln w="12700">
            <a:noFill/>
            <a:miter lim="0"/>
            <a:headEnd/>
            <a:tailEnd/>
          </a:ln>
          <a:effectLst/>
        </p:spPr>
      </p:pic>
      <p:pic>
        <p:nvPicPr>
          <p:cNvPr id="7" name="Picture 2" descr="http://www.soco.agilent.com/~renolagr/CTD_Website/art/85523A_1_front.gif"/>
          <p:cNvPicPr>
            <a:picLocks noChangeAspect="1" noChangeArrowheads="1"/>
          </p:cNvPicPr>
          <p:nvPr/>
        </p:nvPicPr>
        <p:blipFill>
          <a:blip r:embed="rId3" cstate="print"/>
          <a:srcRect/>
          <a:stretch>
            <a:fillRect/>
          </a:stretch>
        </p:blipFill>
        <p:spPr bwMode="auto">
          <a:xfrm>
            <a:off x="152400" y="3074313"/>
            <a:ext cx="1979222" cy="762000"/>
          </a:xfrm>
          <a:prstGeom prst="rect">
            <a:avLst/>
          </a:prstGeom>
          <a:noFill/>
        </p:spPr>
      </p:pic>
      <p:cxnSp>
        <p:nvCxnSpPr>
          <p:cNvPr id="14" name="Straight Connector 13"/>
          <p:cNvCxnSpPr/>
          <p:nvPr/>
        </p:nvCxnSpPr>
        <p:spPr>
          <a:xfrm>
            <a:off x="685800" y="3531513"/>
            <a:ext cx="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5512713"/>
            <a:ext cx="289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257800" y="4826913"/>
            <a:ext cx="2802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5638800"/>
            <a:ext cx="2776722" cy="646331"/>
          </a:xfrm>
          <a:prstGeom prst="rect">
            <a:avLst/>
          </a:prstGeom>
          <a:noFill/>
        </p:spPr>
        <p:txBody>
          <a:bodyPr wrap="none" rtlCol="0">
            <a:spAutoFit/>
          </a:bodyPr>
          <a:lstStyle/>
          <a:p>
            <a:r>
              <a:rPr lang="en-US" sz="1200" dirty="0" smtClean="0"/>
              <a:t>85555A Splitter drive cable, 2 meters</a:t>
            </a:r>
          </a:p>
          <a:p>
            <a:r>
              <a:rPr lang="en-US" sz="1200" dirty="0" smtClean="0"/>
              <a:t>(always required with 85556A)</a:t>
            </a:r>
          </a:p>
          <a:p>
            <a:r>
              <a:rPr lang="en-US" sz="1200" dirty="0" smtClean="0"/>
              <a:t>12 pin male to 12 pin male connectors</a:t>
            </a:r>
            <a:endParaRPr lang="en-US" sz="1200" dirty="0"/>
          </a:p>
        </p:txBody>
      </p:sp>
      <p:sp>
        <p:nvSpPr>
          <p:cNvPr id="21" name="Freeform 20"/>
          <p:cNvSpPr/>
          <p:nvPr/>
        </p:nvSpPr>
        <p:spPr>
          <a:xfrm>
            <a:off x="4724400" y="3200400"/>
            <a:ext cx="762000" cy="1524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descr="85530A_1_front_300px.gif"/>
          <p:cNvPicPr>
            <a:picLocks noChangeAspect="1"/>
          </p:cNvPicPr>
          <p:nvPr/>
        </p:nvPicPr>
        <p:blipFill>
          <a:blip r:embed="rId4" cstate="print"/>
          <a:stretch>
            <a:fillRect/>
          </a:stretch>
        </p:blipFill>
        <p:spPr>
          <a:xfrm>
            <a:off x="7038975" y="1104900"/>
            <a:ext cx="559070" cy="359669"/>
          </a:xfrm>
          <a:prstGeom prst="rect">
            <a:avLst/>
          </a:prstGeom>
        </p:spPr>
      </p:pic>
      <p:sp>
        <p:nvSpPr>
          <p:cNvPr id="20" name="Freeform 19"/>
          <p:cNvSpPr/>
          <p:nvPr/>
        </p:nvSpPr>
        <p:spPr>
          <a:xfrm rot="560679">
            <a:off x="6794352" y="1337307"/>
            <a:ext cx="609600" cy="1143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657422" y="3150513"/>
            <a:ext cx="2486578" cy="1277273"/>
          </a:xfrm>
          <a:prstGeom prst="rect">
            <a:avLst/>
          </a:prstGeom>
          <a:noFill/>
        </p:spPr>
        <p:txBody>
          <a:bodyPr wrap="none" rtlCol="0">
            <a:spAutoFit/>
          </a:bodyPr>
          <a:lstStyle/>
          <a:p>
            <a:r>
              <a:rPr lang="en-US" sz="1100" dirty="0" smtClean="0"/>
              <a:t>85552A 20 GHz CalPod drive cable</a:t>
            </a:r>
          </a:p>
          <a:p>
            <a:r>
              <a:rPr lang="en-US" sz="1100" dirty="0" smtClean="0"/>
              <a:t>(2 meter length)</a:t>
            </a:r>
          </a:p>
          <a:p>
            <a:r>
              <a:rPr lang="en-US" sz="1100" dirty="0" smtClean="0"/>
              <a:t>12 pin male to 9 pin male connectors</a:t>
            </a:r>
          </a:p>
          <a:p>
            <a:r>
              <a:rPr lang="en-US" sz="1100" dirty="0" smtClean="0"/>
              <a:t>Or</a:t>
            </a:r>
          </a:p>
          <a:p>
            <a:r>
              <a:rPr lang="en-US" sz="1100" dirty="0" smtClean="0"/>
              <a:t>85553A 40 GHz CalPod drive cable</a:t>
            </a:r>
          </a:p>
          <a:p>
            <a:r>
              <a:rPr lang="en-US" sz="1100" dirty="0" smtClean="0"/>
              <a:t>(2 meter length)</a:t>
            </a:r>
          </a:p>
          <a:p>
            <a:r>
              <a:rPr lang="en-US" sz="1100" dirty="0" smtClean="0"/>
              <a:t>12 pin male to 9 pin male connectors</a:t>
            </a:r>
          </a:p>
        </p:txBody>
      </p:sp>
      <p:cxnSp>
        <p:nvCxnSpPr>
          <p:cNvPr id="27" name="Straight Arrow Connector 26"/>
          <p:cNvCxnSpPr/>
          <p:nvPr/>
        </p:nvCxnSpPr>
        <p:spPr>
          <a:xfrm flipH="1" flipV="1">
            <a:off x="6047822" y="4903113"/>
            <a:ext cx="457200" cy="367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96200" y="1219200"/>
            <a:ext cx="649537" cy="261610"/>
          </a:xfrm>
          <a:prstGeom prst="rect">
            <a:avLst/>
          </a:prstGeom>
          <a:noFill/>
        </p:spPr>
        <p:txBody>
          <a:bodyPr wrap="none" rtlCol="0">
            <a:spAutoFit/>
          </a:bodyPr>
          <a:lstStyle/>
          <a:p>
            <a:r>
              <a:rPr lang="en-US" sz="1100" dirty="0" smtClean="0"/>
              <a:t>CalPod</a:t>
            </a:r>
            <a:endParaRPr lang="en-US" sz="1100" dirty="0"/>
          </a:p>
        </p:txBody>
      </p:sp>
      <p:sp>
        <p:nvSpPr>
          <p:cNvPr id="26" name="TextBox 25"/>
          <p:cNvSpPr txBox="1"/>
          <p:nvPr/>
        </p:nvSpPr>
        <p:spPr>
          <a:xfrm>
            <a:off x="685800" y="762000"/>
            <a:ext cx="7212231" cy="369332"/>
          </a:xfrm>
          <a:prstGeom prst="rect">
            <a:avLst/>
          </a:prstGeom>
          <a:noFill/>
        </p:spPr>
        <p:txBody>
          <a:bodyPr wrap="none" rtlCol="0">
            <a:spAutoFit/>
          </a:bodyPr>
          <a:lstStyle/>
          <a:p>
            <a:r>
              <a:rPr lang="en-US" dirty="0" smtClean="0"/>
              <a:t>When a long distance is required from CalPod splitter to the CalPods</a:t>
            </a:r>
            <a:endParaRPr lang="en-US" dirty="0"/>
          </a:p>
        </p:txBody>
      </p:sp>
      <p:cxnSp>
        <p:nvCxnSpPr>
          <p:cNvPr id="35" name="Straight Connector 34"/>
          <p:cNvCxnSpPr/>
          <p:nvPr/>
        </p:nvCxnSpPr>
        <p:spPr>
          <a:xfrm flipV="1">
            <a:off x="3325555" y="5512713"/>
            <a:ext cx="332045" cy="178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981200" y="5131713"/>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229464" y="5144003"/>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685800" y="5512713"/>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 y="5741313"/>
            <a:ext cx="3241593" cy="430887"/>
          </a:xfrm>
          <a:prstGeom prst="rect">
            <a:avLst/>
          </a:prstGeom>
          <a:noFill/>
        </p:spPr>
        <p:txBody>
          <a:bodyPr wrap="none" rtlCol="0">
            <a:spAutoFit/>
          </a:bodyPr>
          <a:lstStyle/>
          <a:p>
            <a:r>
              <a:rPr lang="en-US" sz="1100" dirty="0" smtClean="0"/>
              <a:t>85554A CalPod drive extension cable, 10 meters</a:t>
            </a:r>
          </a:p>
          <a:p>
            <a:r>
              <a:rPr lang="en-US" sz="1100" dirty="0" smtClean="0"/>
              <a:t>12 pin male to 12 pin female connectors</a:t>
            </a:r>
            <a:endParaRPr lang="en-US" sz="1100" dirty="0"/>
          </a:p>
        </p:txBody>
      </p:sp>
      <p:cxnSp>
        <p:nvCxnSpPr>
          <p:cNvPr id="44" name="Straight Arrow Connector 43"/>
          <p:cNvCxnSpPr/>
          <p:nvPr/>
        </p:nvCxnSpPr>
        <p:spPr>
          <a:xfrm flipV="1">
            <a:off x="1143000" y="5512713"/>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334000" y="5284113"/>
            <a:ext cx="457200" cy="367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4" idx="0"/>
          </p:cNvCxnSpPr>
          <p:nvPr/>
        </p:nvCxnSpPr>
        <p:spPr>
          <a:xfrm flipH="1" flipV="1">
            <a:off x="7391401" y="1905001"/>
            <a:ext cx="509310" cy="12455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rot="5400000">
            <a:off x="5317613" y="2683387"/>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5400000">
            <a:off x="5470013" y="2855451"/>
            <a:ext cx="175341" cy="599768"/>
          </a:xfrm>
          <a:custGeom>
            <a:avLst/>
            <a:gdLst>
              <a:gd name="connsiteX0" fmla="*/ 142567 w 175341"/>
              <a:gd name="connsiteY0" fmla="*/ 0 h 599768"/>
              <a:gd name="connsiteX1" fmla="*/ 4916 w 175341"/>
              <a:gd name="connsiteY1" fmla="*/ 285135 h 599768"/>
              <a:gd name="connsiteX2" fmla="*/ 172064 w 175341"/>
              <a:gd name="connsiteY2" fmla="*/ 265471 h 599768"/>
              <a:gd name="connsiteX3" fmla="*/ 24580 w 175341"/>
              <a:gd name="connsiteY3" fmla="*/ 599768 h 599768"/>
            </a:gdLst>
            <a:ahLst/>
            <a:cxnLst>
              <a:cxn ang="0">
                <a:pos x="connsiteX0" y="connsiteY0"/>
              </a:cxn>
              <a:cxn ang="0">
                <a:pos x="connsiteX1" y="connsiteY1"/>
              </a:cxn>
              <a:cxn ang="0">
                <a:pos x="connsiteX2" y="connsiteY2"/>
              </a:cxn>
              <a:cxn ang="0">
                <a:pos x="connsiteX3" y="connsiteY3"/>
              </a:cxn>
            </a:cxnLst>
            <a:rect l="l" t="t" r="r" b="b"/>
            <a:pathLst>
              <a:path w="175341" h="599768">
                <a:moveTo>
                  <a:pt x="142567" y="0"/>
                </a:moveTo>
                <a:cubicBezTo>
                  <a:pt x="71283" y="120445"/>
                  <a:pt x="0" y="240890"/>
                  <a:pt x="4916" y="285135"/>
                </a:cubicBezTo>
                <a:cubicBezTo>
                  <a:pt x="9832" y="329380"/>
                  <a:pt x="168787" y="213032"/>
                  <a:pt x="172064" y="265471"/>
                </a:cubicBezTo>
                <a:cubicBezTo>
                  <a:pt x="175341" y="317910"/>
                  <a:pt x="24580" y="599768"/>
                  <a:pt x="24580" y="5997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534025" y="1666875"/>
            <a:ext cx="1190625" cy="1330325"/>
          </a:xfrm>
          <a:custGeom>
            <a:avLst/>
            <a:gdLst>
              <a:gd name="connsiteX0" fmla="*/ 0 w 1190625"/>
              <a:gd name="connsiteY0" fmla="*/ 1266825 h 1330325"/>
              <a:gd name="connsiteX1" fmla="*/ 466725 w 1190625"/>
              <a:gd name="connsiteY1" fmla="*/ 9525 h 1330325"/>
              <a:gd name="connsiteX2" fmla="*/ 762000 w 1190625"/>
              <a:gd name="connsiteY2" fmla="*/ 1209675 h 1330325"/>
              <a:gd name="connsiteX3" fmla="*/ 1190625 w 1190625"/>
              <a:gd name="connsiteY3" fmla="*/ 733425 h 1330325"/>
            </a:gdLst>
            <a:ahLst/>
            <a:cxnLst>
              <a:cxn ang="0">
                <a:pos x="connsiteX0" y="connsiteY0"/>
              </a:cxn>
              <a:cxn ang="0">
                <a:pos x="connsiteX1" y="connsiteY1"/>
              </a:cxn>
              <a:cxn ang="0">
                <a:pos x="connsiteX2" y="connsiteY2"/>
              </a:cxn>
              <a:cxn ang="0">
                <a:pos x="connsiteX3" y="connsiteY3"/>
              </a:cxn>
            </a:cxnLst>
            <a:rect l="l" t="t" r="r" b="b"/>
            <a:pathLst>
              <a:path w="1190625" h="1330325">
                <a:moveTo>
                  <a:pt x="0" y="1266825"/>
                </a:moveTo>
                <a:cubicBezTo>
                  <a:pt x="169862" y="642937"/>
                  <a:pt x="339725" y="19050"/>
                  <a:pt x="466725" y="9525"/>
                </a:cubicBezTo>
                <a:cubicBezTo>
                  <a:pt x="593725" y="0"/>
                  <a:pt x="641350" y="1089025"/>
                  <a:pt x="762000" y="1209675"/>
                </a:cubicBezTo>
                <a:cubicBezTo>
                  <a:pt x="882650" y="1330325"/>
                  <a:pt x="1120775" y="812800"/>
                  <a:pt x="1190625" y="73342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flipV="1">
            <a:off x="6671807" y="2209800"/>
            <a:ext cx="109993" cy="27895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81746" y="2329732"/>
            <a:ext cx="100054" cy="32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489024" y="5463412"/>
            <a:ext cx="851" cy="99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09800" y="2209800"/>
            <a:ext cx="3241593" cy="430887"/>
          </a:xfrm>
          <a:prstGeom prst="rect">
            <a:avLst/>
          </a:prstGeom>
          <a:noFill/>
        </p:spPr>
        <p:txBody>
          <a:bodyPr wrap="none" rtlCol="0">
            <a:spAutoFit/>
          </a:bodyPr>
          <a:lstStyle/>
          <a:p>
            <a:r>
              <a:rPr lang="en-US" sz="1100" dirty="0" smtClean="0"/>
              <a:t>85554A CalPod drive extension cable, 10 meters</a:t>
            </a:r>
          </a:p>
          <a:p>
            <a:r>
              <a:rPr lang="en-US" sz="1100" dirty="0" smtClean="0"/>
              <a:t>12 pin male to 12 pin female connectors</a:t>
            </a:r>
            <a:endParaRPr lang="en-US" sz="1100" dirty="0"/>
          </a:p>
        </p:txBody>
      </p:sp>
      <p:cxnSp>
        <p:nvCxnSpPr>
          <p:cNvPr id="60" name="Straight Arrow Connector 59"/>
          <p:cNvCxnSpPr/>
          <p:nvPr/>
        </p:nvCxnSpPr>
        <p:spPr>
          <a:xfrm>
            <a:off x="4953000" y="2514600"/>
            <a:ext cx="609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51942" y="5024735"/>
            <a:ext cx="2768258" cy="461665"/>
          </a:xfrm>
          <a:prstGeom prst="rect">
            <a:avLst/>
          </a:prstGeom>
          <a:noFill/>
        </p:spPr>
        <p:txBody>
          <a:bodyPr wrap="none" rtlCol="0">
            <a:spAutoFit/>
          </a:bodyPr>
          <a:lstStyle/>
          <a:p>
            <a:r>
              <a:rPr lang="en-US" sz="1200" dirty="0" smtClean="0"/>
              <a:t>85556A  CalPod Fan-out cable splitter</a:t>
            </a:r>
          </a:p>
          <a:p>
            <a:r>
              <a:rPr lang="en-US" sz="1200" dirty="0" smtClean="0"/>
              <a:t>All connectors are 12 pin female</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up to 48 CalPods from one Controller</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14</a:t>
            </a:fld>
            <a:endParaRPr lang="en-US" dirty="0"/>
          </a:p>
        </p:txBody>
      </p:sp>
      <p:sp>
        <p:nvSpPr>
          <p:cNvPr id="44" name="TextBox 43"/>
          <p:cNvSpPr txBox="1"/>
          <p:nvPr/>
        </p:nvSpPr>
        <p:spPr>
          <a:xfrm>
            <a:off x="271269" y="838200"/>
            <a:ext cx="6182846" cy="307777"/>
          </a:xfrm>
          <a:prstGeom prst="rect">
            <a:avLst/>
          </a:prstGeom>
          <a:noFill/>
        </p:spPr>
        <p:txBody>
          <a:bodyPr wrap="none" rtlCol="0">
            <a:spAutoFit/>
          </a:bodyPr>
          <a:lstStyle/>
          <a:p>
            <a:r>
              <a:rPr lang="en-US" sz="1400" dirty="0" smtClean="0"/>
              <a:t>Up to 12 CalPods can be controlled from each 85556A 1x12 Fan-out splitter</a:t>
            </a:r>
          </a:p>
        </p:txBody>
      </p:sp>
      <p:grpSp>
        <p:nvGrpSpPr>
          <p:cNvPr id="46" name="Group 45"/>
          <p:cNvGrpSpPr/>
          <p:nvPr/>
        </p:nvGrpSpPr>
        <p:grpSpPr>
          <a:xfrm>
            <a:off x="111822" y="1180306"/>
            <a:ext cx="8276663" cy="4704557"/>
            <a:chOff x="111822" y="1180306"/>
            <a:chExt cx="8276663" cy="470455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863" y="2343150"/>
              <a:ext cx="19081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5391150"/>
              <a:ext cx="19081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512" y="1180306"/>
              <a:ext cx="19081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425" y="4419600"/>
              <a:ext cx="19081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219325" y="29718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19325" y="2971800"/>
              <a:ext cx="2276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05325" y="2514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43100" y="34290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43100" y="3886200"/>
              <a:ext cx="26098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52950" y="3886200"/>
              <a:ext cx="9525"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04024" y="1371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52575" y="1819275"/>
              <a:ext cx="19050" cy="1609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562099" y="1819275"/>
              <a:ext cx="5241926"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14450" y="5181601"/>
              <a:ext cx="58023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95400" y="3438525"/>
              <a:ext cx="19050" cy="1743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16763" y="5172075"/>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1822" y="2543175"/>
              <a:ext cx="1300356" cy="430887"/>
            </a:xfrm>
            <a:prstGeom prst="rect">
              <a:avLst/>
            </a:prstGeom>
            <a:noFill/>
          </p:spPr>
          <p:txBody>
            <a:bodyPr wrap="none" rtlCol="0">
              <a:spAutoFit/>
            </a:bodyPr>
            <a:lstStyle/>
            <a:p>
              <a:r>
                <a:rPr lang="en-US" sz="1100" dirty="0" smtClean="0"/>
                <a:t>85523A</a:t>
              </a:r>
            </a:p>
            <a:p>
              <a:r>
                <a:rPr lang="en-US" sz="1100" dirty="0" smtClean="0"/>
                <a:t>CalPod Controller</a:t>
              </a:r>
              <a:endParaRPr lang="en-US" sz="1100" dirty="0"/>
            </a:p>
          </p:txBody>
        </p:sp>
        <p:sp>
          <p:nvSpPr>
            <p:cNvPr id="36" name="TextBox 35"/>
            <p:cNvSpPr txBox="1"/>
            <p:nvPr/>
          </p:nvSpPr>
          <p:spPr>
            <a:xfrm>
              <a:off x="3611283" y="2043068"/>
              <a:ext cx="1994457" cy="261610"/>
            </a:xfrm>
            <a:prstGeom prst="rect">
              <a:avLst/>
            </a:prstGeom>
            <a:noFill/>
          </p:spPr>
          <p:txBody>
            <a:bodyPr wrap="none" rtlCol="0">
              <a:spAutoFit/>
            </a:bodyPr>
            <a:lstStyle/>
            <a:p>
              <a:r>
                <a:rPr lang="en-US" sz="1100" dirty="0" smtClean="0"/>
                <a:t>85556A 1x12 Fan-out splitter</a:t>
              </a:r>
            </a:p>
          </p:txBody>
        </p:sp>
        <p:sp>
          <p:nvSpPr>
            <p:cNvPr id="37" name="TextBox 36"/>
            <p:cNvSpPr txBox="1"/>
            <p:nvPr/>
          </p:nvSpPr>
          <p:spPr>
            <a:xfrm>
              <a:off x="574396" y="5400675"/>
              <a:ext cx="5468164" cy="430887"/>
            </a:xfrm>
            <a:prstGeom prst="rect">
              <a:avLst/>
            </a:prstGeom>
            <a:noFill/>
          </p:spPr>
          <p:txBody>
            <a:bodyPr wrap="none" rtlCol="0">
              <a:spAutoFit/>
            </a:bodyPr>
            <a:lstStyle/>
            <a:p>
              <a:r>
                <a:rPr lang="en-US" sz="1100" dirty="0" smtClean="0"/>
                <a:t>These cables need to be either the 85555A splitter drive cable (2 meters in length) or</a:t>
              </a:r>
            </a:p>
            <a:p>
              <a:r>
                <a:rPr lang="en-US" sz="1100" dirty="0" smtClean="0"/>
                <a:t>The 85554A plus the 85555A cables for a total length of 12 meters</a:t>
              </a:r>
            </a:p>
          </p:txBody>
        </p:sp>
        <p:sp>
          <p:nvSpPr>
            <p:cNvPr id="38" name="Freeform 37"/>
            <p:cNvSpPr/>
            <p:nvPr/>
          </p:nvSpPr>
          <p:spPr>
            <a:xfrm>
              <a:off x="6735763" y="32004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 name="Picture 38" descr="85530A_1_front_300px.gif"/>
            <p:cNvPicPr>
              <a:picLocks noChangeAspect="1"/>
            </p:cNvPicPr>
            <p:nvPr/>
          </p:nvPicPr>
          <p:blipFill>
            <a:blip r:embed="rId5" cstate="print"/>
            <a:stretch>
              <a:fillRect/>
            </a:stretch>
          </p:blipFill>
          <p:spPr>
            <a:xfrm>
              <a:off x="7081285" y="2909888"/>
              <a:ext cx="559070" cy="359669"/>
            </a:xfrm>
            <a:prstGeom prst="rect">
              <a:avLst/>
            </a:prstGeom>
          </p:spPr>
        </p:pic>
        <p:sp>
          <p:nvSpPr>
            <p:cNvPr id="40" name="Freeform 39"/>
            <p:cNvSpPr/>
            <p:nvPr/>
          </p:nvSpPr>
          <p:spPr>
            <a:xfrm>
              <a:off x="7497763" y="3276600"/>
              <a:ext cx="762000" cy="2286000"/>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85530A_1_front_300px.gif"/>
            <p:cNvPicPr>
              <a:picLocks noChangeAspect="1"/>
            </p:cNvPicPr>
            <p:nvPr/>
          </p:nvPicPr>
          <p:blipFill>
            <a:blip r:embed="rId5" cstate="print"/>
            <a:stretch>
              <a:fillRect/>
            </a:stretch>
          </p:blipFill>
          <p:spPr>
            <a:xfrm>
              <a:off x="7829415" y="2971800"/>
              <a:ext cx="559070" cy="359669"/>
            </a:xfrm>
            <a:prstGeom prst="rect">
              <a:avLst/>
            </a:prstGeom>
          </p:spPr>
        </p:pic>
        <p:sp>
          <p:nvSpPr>
            <p:cNvPr id="42" name="TextBox 41"/>
            <p:cNvSpPr txBox="1"/>
            <p:nvPr/>
          </p:nvSpPr>
          <p:spPr>
            <a:xfrm>
              <a:off x="5631384" y="3733800"/>
              <a:ext cx="1497526" cy="600164"/>
            </a:xfrm>
            <a:prstGeom prst="rect">
              <a:avLst/>
            </a:prstGeom>
            <a:noFill/>
          </p:spPr>
          <p:txBody>
            <a:bodyPr wrap="none" rtlCol="0">
              <a:spAutoFit/>
            </a:bodyPr>
            <a:lstStyle/>
            <a:p>
              <a:r>
                <a:rPr lang="en-US" sz="1100" dirty="0" smtClean="0"/>
                <a:t>855552A or 85553A</a:t>
              </a:r>
            </a:p>
            <a:p>
              <a:r>
                <a:rPr lang="en-US" sz="1100" dirty="0" smtClean="0"/>
                <a:t>CalPod Drive Cables</a:t>
              </a:r>
            </a:p>
            <a:p>
              <a:r>
                <a:rPr lang="en-US" sz="1100" dirty="0" smtClean="0"/>
                <a:t>(2 meter length)</a:t>
              </a:r>
              <a:endParaRPr lang="en-US" sz="1100" dirty="0"/>
            </a:p>
          </p:txBody>
        </p:sp>
        <p:sp>
          <p:nvSpPr>
            <p:cNvPr id="43" name="TextBox 42"/>
            <p:cNvSpPr txBox="1"/>
            <p:nvPr/>
          </p:nvSpPr>
          <p:spPr>
            <a:xfrm>
              <a:off x="6265960" y="3228584"/>
              <a:ext cx="720069" cy="261610"/>
            </a:xfrm>
            <a:prstGeom prst="rect">
              <a:avLst/>
            </a:prstGeom>
            <a:noFill/>
          </p:spPr>
          <p:txBody>
            <a:bodyPr wrap="none" rtlCol="0">
              <a:spAutoFit/>
            </a:bodyPr>
            <a:lstStyle/>
            <a:p>
              <a:r>
                <a:rPr lang="en-US" sz="1100" dirty="0" smtClean="0"/>
                <a:t>CalPods</a:t>
              </a:r>
            </a:p>
          </p:txBody>
        </p:sp>
        <p:cxnSp>
          <p:nvCxnSpPr>
            <p:cNvPr id="48" name="Straight Arrow Connector 47"/>
            <p:cNvCxnSpPr>
              <a:endCxn id="39" idx="1"/>
            </p:cNvCxnSpPr>
            <p:nvPr/>
          </p:nvCxnSpPr>
          <p:spPr>
            <a:xfrm flipV="1">
              <a:off x="6787590" y="3089723"/>
              <a:ext cx="293695" cy="1514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993966" y="3711055"/>
              <a:ext cx="397434" cy="989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999196" y="5029200"/>
              <a:ext cx="220004" cy="3899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6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95944" cy="533400"/>
          </a:xfrm>
        </p:spPr>
        <p:txBody>
          <a:bodyPr/>
          <a:lstStyle/>
          <a:p>
            <a:pPr algn="ctr"/>
            <a:r>
              <a:rPr lang="en-US" dirty="0" smtClean="0"/>
              <a:t>Multi-port CalPod System</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15</a:t>
            </a:fld>
            <a:endParaRPr lang="en-US" dirty="0"/>
          </a:p>
        </p:txBody>
      </p:sp>
      <p:pic>
        <p:nvPicPr>
          <p:cNvPr id="8" name="Picture 2" descr="http://www.soco.agilent.com/~renolagr/CTD_Website/art/85523A_1_front.gif"/>
          <p:cNvPicPr>
            <a:picLocks noChangeAspect="1" noChangeArrowheads="1"/>
          </p:cNvPicPr>
          <p:nvPr/>
        </p:nvPicPr>
        <p:blipFill>
          <a:blip r:embed="rId3" cstate="print"/>
          <a:srcRect/>
          <a:stretch>
            <a:fillRect/>
          </a:stretch>
        </p:blipFill>
        <p:spPr bwMode="auto">
          <a:xfrm>
            <a:off x="610451" y="4283102"/>
            <a:ext cx="1979222" cy="762000"/>
          </a:xfrm>
          <a:prstGeom prst="rect">
            <a:avLst/>
          </a:prstGeom>
          <a:noFill/>
        </p:spPr>
      </p:pic>
      <p:cxnSp>
        <p:nvCxnSpPr>
          <p:cNvPr id="26" name="Straight Connector 25"/>
          <p:cNvCxnSpPr>
            <a:stCxn id="71" idx="2"/>
          </p:cNvCxnSpPr>
          <p:nvPr/>
        </p:nvCxnSpPr>
        <p:spPr>
          <a:xfrm>
            <a:off x="5791200" y="4191000"/>
            <a:ext cx="0" cy="9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447800" y="5105400"/>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23900" y="51435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7238999" y="4876800"/>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1143000" y="5562600"/>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447800" y="47244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4876800" y="3733800"/>
            <a:ext cx="1828800" cy="457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3" idx="3"/>
          </p:cNvCxnSpPr>
          <p:nvPr/>
        </p:nvCxnSpPr>
        <p:spPr>
          <a:xfrm>
            <a:off x="4751834" y="2768871"/>
            <a:ext cx="201166" cy="9649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105400" y="2514600"/>
            <a:ext cx="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50292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410200" y="23622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3340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4864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6388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7912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9436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0960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248400" y="3505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629400" y="1828800"/>
            <a:ext cx="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257800" y="3733800"/>
            <a:ext cx="1080745" cy="461665"/>
          </a:xfrm>
          <a:prstGeom prst="rect">
            <a:avLst/>
          </a:prstGeom>
          <a:noFill/>
        </p:spPr>
        <p:txBody>
          <a:bodyPr wrap="none" rtlCol="0">
            <a:spAutoFit/>
          </a:bodyPr>
          <a:lstStyle/>
          <a:p>
            <a:r>
              <a:rPr lang="en-US" sz="1200" dirty="0" smtClean="0"/>
              <a:t>1x12 Fan out</a:t>
            </a:r>
          </a:p>
          <a:p>
            <a:r>
              <a:rPr lang="en-US" sz="1200" dirty="0" smtClean="0"/>
              <a:t>Cable splitter</a:t>
            </a:r>
            <a:endParaRPr lang="en-US" sz="1200" dirty="0"/>
          </a:p>
        </p:txBody>
      </p:sp>
      <p:grpSp>
        <p:nvGrpSpPr>
          <p:cNvPr id="6" name="Group 118"/>
          <p:cNvGrpSpPr/>
          <p:nvPr/>
        </p:nvGrpSpPr>
        <p:grpSpPr>
          <a:xfrm>
            <a:off x="6934200" y="3276600"/>
            <a:ext cx="1828800" cy="918865"/>
            <a:chOff x="4953000" y="3200400"/>
            <a:chExt cx="1828800" cy="918865"/>
          </a:xfrm>
        </p:grpSpPr>
        <p:sp>
          <p:nvSpPr>
            <p:cNvPr id="120" name="Rectangle 119"/>
            <p:cNvSpPr/>
            <p:nvPr/>
          </p:nvSpPr>
          <p:spPr>
            <a:xfrm>
              <a:off x="4953000" y="3657600"/>
              <a:ext cx="1828800" cy="457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48006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49530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51054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52578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4102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5626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7150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58674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60198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1722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63246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6477000" y="3429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5334000" y="3657600"/>
              <a:ext cx="1080745" cy="461665"/>
            </a:xfrm>
            <a:prstGeom prst="rect">
              <a:avLst/>
            </a:prstGeom>
            <a:noFill/>
          </p:spPr>
          <p:txBody>
            <a:bodyPr wrap="none" rtlCol="0">
              <a:spAutoFit/>
            </a:bodyPr>
            <a:lstStyle/>
            <a:p>
              <a:r>
                <a:rPr lang="en-US" sz="1200" dirty="0" smtClean="0"/>
                <a:t>1x12 Fan out</a:t>
              </a:r>
            </a:p>
            <a:p>
              <a:r>
                <a:rPr lang="en-US" sz="1200" dirty="0" smtClean="0"/>
                <a:t>Cable splitter</a:t>
              </a:r>
              <a:endParaRPr lang="en-US" sz="1200" dirty="0"/>
            </a:p>
          </p:txBody>
        </p:sp>
      </p:grpSp>
      <p:grpSp>
        <p:nvGrpSpPr>
          <p:cNvPr id="7" name="Group 153"/>
          <p:cNvGrpSpPr/>
          <p:nvPr/>
        </p:nvGrpSpPr>
        <p:grpSpPr>
          <a:xfrm>
            <a:off x="76200" y="838200"/>
            <a:ext cx="6400800" cy="2438400"/>
            <a:chOff x="533400" y="838200"/>
            <a:chExt cx="6400800" cy="2438400"/>
          </a:xfrm>
        </p:grpSpPr>
        <p:pic>
          <p:nvPicPr>
            <p:cNvPr id="9" name="Picture 8" descr="N5244A_43.5 GHz_front.jpg"/>
            <p:cNvPicPr>
              <a:picLocks noChangeAspect="1"/>
            </p:cNvPicPr>
            <p:nvPr/>
          </p:nvPicPr>
          <p:blipFill>
            <a:blip r:embed="rId4" cstate="print"/>
            <a:stretch>
              <a:fillRect/>
            </a:stretch>
          </p:blipFill>
          <p:spPr>
            <a:xfrm>
              <a:off x="533400" y="838200"/>
              <a:ext cx="2286000" cy="1492250"/>
            </a:xfrm>
            <a:prstGeom prst="rect">
              <a:avLst/>
            </a:prstGeom>
          </p:spPr>
        </p:pic>
        <p:cxnSp>
          <p:nvCxnSpPr>
            <p:cNvPr id="20" name="Straight Connector 19"/>
            <p:cNvCxnSpPr/>
            <p:nvPr/>
          </p:nvCxnSpPr>
          <p:spPr>
            <a:xfrm rot="10800000">
              <a:off x="1066800" y="2895600"/>
              <a:ext cx="259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09600" y="2438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905000" y="2514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095500" y="21717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90600" y="2971800"/>
              <a:ext cx="1694695" cy="276999"/>
            </a:xfrm>
            <a:prstGeom prst="rect">
              <a:avLst/>
            </a:prstGeom>
            <a:noFill/>
          </p:spPr>
          <p:txBody>
            <a:bodyPr wrap="none" rtlCol="0">
              <a:spAutoFit/>
            </a:bodyPr>
            <a:lstStyle/>
            <a:p>
              <a:pPr algn="ctr"/>
              <a:r>
                <a:rPr lang="en-US" sz="1200" dirty="0" smtClean="0"/>
                <a:t>Microwave test cables</a:t>
              </a:r>
              <a:endParaRPr lang="en-US" sz="1200" dirty="0"/>
            </a:p>
          </p:txBody>
        </p:sp>
        <p:cxnSp>
          <p:nvCxnSpPr>
            <p:cNvPr id="44" name="Straight Connector 43"/>
            <p:cNvCxnSpPr/>
            <p:nvPr/>
          </p:nvCxnSpPr>
          <p:spPr>
            <a:xfrm rot="10800000">
              <a:off x="1371600" y="2667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66800" y="2362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76400" y="2286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2286000" y="2362200"/>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3657600" y="1371600"/>
              <a:ext cx="762000" cy="1905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rot="16200000">
              <a:off x="3106500" y="2117752"/>
              <a:ext cx="1928733" cy="369332"/>
            </a:xfrm>
            <a:prstGeom prst="rect">
              <a:avLst/>
            </a:prstGeom>
            <a:noFill/>
          </p:spPr>
          <p:txBody>
            <a:bodyPr wrap="none" rtlCol="0">
              <a:spAutoFit/>
            </a:bodyPr>
            <a:lstStyle/>
            <a:p>
              <a:r>
                <a:rPr lang="en-US" dirty="0" smtClean="0"/>
                <a:t>RF Switch matrix</a:t>
              </a:r>
              <a:endParaRPr lang="en-US" dirty="0"/>
            </a:p>
          </p:txBody>
        </p:sp>
        <p:cxnSp>
          <p:nvCxnSpPr>
            <p:cNvPr id="146" name="Straight Connector 145"/>
            <p:cNvCxnSpPr/>
            <p:nvPr/>
          </p:nvCxnSpPr>
          <p:spPr>
            <a:xfrm flipH="1">
              <a:off x="4419600" y="1447800"/>
              <a:ext cx="2514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4419600" y="16002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4419600" y="17526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a:off x="4419600" y="19050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419600" y="20574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4419600" y="22098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4196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4419600" y="320039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a:stCxn id="9" idx="1"/>
          </p:cNvCxnSpPr>
          <p:nvPr/>
        </p:nvCxnSpPr>
        <p:spPr>
          <a:xfrm rot="10800000" flipV="1">
            <a:off x="76200" y="1584324"/>
            <a:ext cx="0" cy="3140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9" idx="1"/>
          </p:cNvCxnSpPr>
          <p:nvPr/>
        </p:nvCxnSpPr>
        <p:spPr>
          <a:xfrm rot="10800000">
            <a:off x="76200" y="1584326"/>
            <a:ext cx="76200" cy="1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65838" y="4724399"/>
            <a:ext cx="564241" cy="1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6200000">
            <a:off x="-498957" y="3623158"/>
            <a:ext cx="1396536" cy="246221"/>
          </a:xfrm>
          <a:prstGeom prst="rect">
            <a:avLst/>
          </a:prstGeom>
          <a:noFill/>
        </p:spPr>
        <p:txBody>
          <a:bodyPr wrap="square" rtlCol="0">
            <a:spAutoFit/>
          </a:bodyPr>
          <a:lstStyle/>
          <a:p>
            <a:r>
              <a:rPr lang="en-US" sz="1000" dirty="0" smtClean="0"/>
              <a:t>USB to LAN interface</a:t>
            </a:r>
            <a:endParaRPr lang="en-US" sz="1000" dirty="0"/>
          </a:p>
        </p:txBody>
      </p:sp>
      <p:sp>
        <p:nvSpPr>
          <p:cNvPr id="98" name="TextBox 97"/>
          <p:cNvSpPr txBox="1"/>
          <p:nvPr/>
        </p:nvSpPr>
        <p:spPr>
          <a:xfrm>
            <a:off x="152400" y="5715000"/>
            <a:ext cx="8991600" cy="461665"/>
          </a:xfrm>
          <a:prstGeom prst="rect">
            <a:avLst/>
          </a:prstGeom>
          <a:noFill/>
        </p:spPr>
        <p:txBody>
          <a:bodyPr wrap="square" rtlCol="0">
            <a:spAutoFit/>
          </a:bodyPr>
          <a:lstStyle/>
          <a:p>
            <a:r>
              <a:rPr lang="en-US" sz="1200" dirty="0" smtClean="0">
                <a:solidFill>
                  <a:srgbClr val="FF0000"/>
                </a:solidFill>
              </a:rPr>
              <a:t>Multi-port CalPod system uses firmware option 302, and re-corrects four Calpods at a time.  See notes for information on how to re-correct multi-channel systems.  </a:t>
            </a:r>
            <a:endParaRPr lang="en-US" sz="1200" dirty="0">
              <a:solidFill>
                <a:srgbClr val="FF0000"/>
              </a:solidFill>
            </a:endParaRPr>
          </a:p>
        </p:txBody>
      </p:sp>
      <p:sp>
        <p:nvSpPr>
          <p:cNvPr id="70" name="Rectangle 69"/>
          <p:cNvSpPr/>
          <p:nvPr/>
        </p:nvSpPr>
        <p:spPr>
          <a:xfrm>
            <a:off x="4191000" y="990600"/>
            <a:ext cx="4800600" cy="35814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85530A_1_front_300px.gif"/>
          <p:cNvPicPr>
            <a:picLocks noChangeAspect="1"/>
          </p:cNvPicPr>
          <p:nvPr/>
        </p:nvPicPr>
        <p:blipFill>
          <a:blip r:embed="rId5" cstate="print"/>
          <a:stretch>
            <a:fillRect/>
          </a:stretch>
        </p:blipFill>
        <p:spPr>
          <a:xfrm rot="5400000">
            <a:off x="4472299" y="2309501"/>
            <a:ext cx="559070" cy="359669"/>
          </a:xfrm>
          <a:prstGeom prst="rect">
            <a:avLst/>
          </a:prstGeom>
        </p:spPr>
      </p:pic>
      <p:pic>
        <p:nvPicPr>
          <p:cNvPr id="74" name="Picture 73" descr="85530A_1_front_300px.gif"/>
          <p:cNvPicPr>
            <a:picLocks noChangeAspect="1"/>
          </p:cNvPicPr>
          <p:nvPr/>
        </p:nvPicPr>
        <p:blipFill>
          <a:blip r:embed="rId5" cstate="print"/>
          <a:stretch>
            <a:fillRect/>
          </a:stretch>
        </p:blipFill>
        <p:spPr>
          <a:xfrm rot="5400000">
            <a:off x="4777099" y="2157101"/>
            <a:ext cx="559070" cy="359669"/>
          </a:xfrm>
          <a:prstGeom prst="rect">
            <a:avLst/>
          </a:prstGeom>
        </p:spPr>
      </p:pic>
      <p:pic>
        <p:nvPicPr>
          <p:cNvPr id="75" name="Picture 74" descr="85530A_1_front_300px.gif"/>
          <p:cNvPicPr>
            <a:picLocks noChangeAspect="1"/>
          </p:cNvPicPr>
          <p:nvPr/>
        </p:nvPicPr>
        <p:blipFill>
          <a:blip r:embed="rId5" cstate="print"/>
          <a:stretch>
            <a:fillRect/>
          </a:stretch>
        </p:blipFill>
        <p:spPr>
          <a:xfrm rot="5400000">
            <a:off x="5158099" y="2004701"/>
            <a:ext cx="559070" cy="359669"/>
          </a:xfrm>
          <a:prstGeom prst="rect">
            <a:avLst/>
          </a:prstGeom>
        </p:spPr>
      </p:pic>
      <p:pic>
        <p:nvPicPr>
          <p:cNvPr id="76" name="Picture 75" descr="85530A_1_front_300px.gif"/>
          <p:cNvPicPr>
            <a:picLocks noChangeAspect="1"/>
          </p:cNvPicPr>
          <p:nvPr/>
        </p:nvPicPr>
        <p:blipFill>
          <a:blip r:embed="rId5" cstate="print"/>
          <a:stretch>
            <a:fillRect/>
          </a:stretch>
        </p:blipFill>
        <p:spPr>
          <a:xfrm rot="5400000">
            <a:off x="6377299" y="1395101"/>
            <a:ext cx="559070" cy="359669"/>
          </a:xfrm>
          <a:prstGeom prst="rect">
            <a:avLst/>
          </a:prstGeom>
        </p:spPr>
      </p:pic>
      <p:sp>
        <p:nvSpPr>
          <p:cNvPr id="77" name="TextBox 76"/>
          <p:cNvSpPr txBox="1"/>
          <p:nvPr/>
        </p:nvSpPr>
        <p:spPr>
          <a:xfrm>
            <a:off x="1532711" y="5124450"/>
            <a:ext cx="5468164" cy="430887"/>
          </a:xfrm>
          <a:prstGeom prst="rect">
            <a:avLst/>
          </a:prstGeom>
          <a:noFill/>
        </p:spPr>
        <p:txBody>
          <a:bodyPr wrap="none" rtlCol="0">
            <a:spAutoFit/>
          </a:bodyPr>
          <a:lstStyle/>
          <a:p>
            <a:r>
              <a:rPr lang="en-US" sz="1100" dirty="0" smtClean="0"/>
              <a:t>These cables need to be either the 85555A splitter drive cable (2 meters in length) or</a:t>
            </a:r>
          </a:p>
          <a:p>
            <a:r>
              <a:rPr lang="en-US" sz="1100" dirty="0" smtClean="0"/>
              <a:t>The 85554A plus the 85555A cables for a total length of 12 meters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descr="85530A_1_front_300px.gif"/>
          <p:cNvPicPr>
            <a:picLocks noChangeAspect="1"/>
          </p:cNvPicPr>
          <p:nvPr/>
        </p:nvPicPr>
        <p:blipFill>
          <a:blip r:embed="rId3" cstate="print"/>
          <a:stretch>
            <a:fillRect/>
          </a:stretch>
        </p:blipFill>
        <p:spPr>
          <a:xfrm>
            <a:off x="4681538" y="2195513"/>
            <a:ext cx="559070" cy="359669"/>
          </a:xfrm>
          <a:prstGeom prst="rect">
            <a:avLst/>
          </a:prstGeom>
        </p:spPr>
      </p:pic>
      <p:cxnSp>
        <p:nvCxnSpPr>
          <p:cNvPr id="82" name="Straight Connector 81"/>
          <p:cNvCxnSpPr/>
          <p:nvPr/>
        </p:nvCxnSpPr>
        <p:spPr>
          <a:xfrm>
            <a:off x="51054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Picture 72" descr="85530A_1_front_300px.gif"/>
          <p:cNvPicPr>
            <a:picLocks noChangeAspect="1"/>
          </p:cNvPicPr>
          <p:nvPr/>
        </p:nvPicPr>
        <p:blipFill>
          <a:blip r:embed="rId3" cstate="print"/>
          <a:stretch>
            <a:fillRect/>
          </a:stretch>
        </p:blipFill>
        <p:spPr>
          <a:xfrm>
            <a:off x="4291013" y="2505075"/>
            <a:ext cx="559070" cy="359669"/>
          </a:xfrm>
          <a:prstGeom prst="rect">
            <a:avLst/>
          </a:prstGeom>
        </p:spPr>
      </p:pic>
      <p:sp>
        <p:nvSpPr>
          <p:cNvPr id="2" name="Title 1"/>
          <p:cNvSpPr>
            <a:spLocks noGrp="1"/>
          </p:cNvSpPr>
          <p:nvPr>
            <p:ph type="title"/>
          </p:nvPr>
        </p:nvSpPr>
        <p:spPr>
          <a:xfrm>
            <a:off x="228600" y="228600"/>
            <a:ext cx="8695944" cy="533400"/>
          </a:xfrm>
        </p:spPr>
        <p:txBody>
          <a:bodyPr/>
          <a:lstStyle/>
          <a:p>
            <a:pPr algn="ctr"/>
            <a:r>
              <a:rPr lang="en-US" dirty="0" smtClean="0"/>
              <a:t>Multi-port CalPod System</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16</a:t>
            </a:fld>
            <a:endParaRPr lang="en-US" dirty="0"/>
          </a:p>
        </p:txBody>
      </p:sp>
      <p:pic>
        <p:nvPicPr>
          <p:cNvPr id="8" name="Picture 2" descr="http://www.soco.agilent.com/~renolagr/CTD_Website/art/85523A_1_front.gif"/>
          <p:cNvPicPr>
            <a:picLocks noChangeAspect="1" noChangeArrowheads="1"/>
          </p:cNvPicPr>
          <p:nvPr/>
        </p:nvPicPr>
        <p:blipFill>
          <a:blip r:embed="rId4" cstate="print"/>
          <a:srcRect/>
          <a:stretch>
            <a:fillRect/>
          </a:stretch>
        </p:blipFill>
        <p:spPr bwMode="auto">
          <a:xfrm>
            <a:off x="610451" y="4283102"/>
            <a:ext cx="1979222" cy="762000"/>
          </a:xfrm>
          <a:prstGeom prst="rect">
            <a:avLst/>
          </a:prstGeom>
          <a:noFill/>
        </p:spPr>
      </p:pic>
      <p:cxnSp>
        <p:nvCxnSpPr>
          <p:cNvPr id="26" name="Straight Connector 25"/>
          <p:cNvCxnSpPr/>
          <p:nvPr/>
        </p:nvCxnSpPr>
        <p:spPr>
          <a:xfrm>
            <a:off x="2819400" y="46482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143000" y="5715000"/>
            <a:ext cx="464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3000" y="4724400"/>
            <a:ext cx="0" cy="99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21288" y="5257800"/>
            <a:ext cx="3576428" cy="461665"/>
          </a:xfrm>
          <a:prstGeom prst="rect">
            <a:avLst/>
          </a:prstGeom>
          <a:noFill/>
        </p:spPr>
        <p:txBody>
          <a:bodyPr wrap="none" rtlCol="0">
            <a:spAutoFit/>
          </a:bodyPr>
          <a:lstStyle/>
          <a:p>
            <a:pPr algn="ctr"/>
            <a:r>
              <a:rPr lang="en-US" sz="1200" dirty="0" smtClean="0"/>
              <a:t>85554A 10 meter CalPod drive cable extension</a:t>
            </a:r>
          </a:p>
          <a:p>
            <a:pPr algn="ctr"/>
            <a:r>
              <a:rPr lang="en-US" sz="1200" dirty="0" smtClean="0"/>
              <a:t>12 pin Male to 12 pin female (uses 11 conductors)</a:t>
            </a:r>
            <a:endParaRPr lang="en-US" sz="1200" dirty="0"/>
          </a:p>
        </p:txBody>
      </p:sp>
      <p:sp>
        <p:nvSpPr>
          <p:cNvPr id="71" name="Rectangle 70"/>
          <p:cNvSpPr/>
          <p:nvPr/>
        </p:nvSpPr>
        <p:spPr>
          <a:xfrm>
            <a:off x="4876800" y="3733800"/>
            <a:ext cx="1828800" cy="457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4953000" y="3124200"/>
            <a:ext cx="0" cy="6096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2578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4102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5626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150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8674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198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1722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3246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77000" y="2514600"/>
            <a:ext cx="0" cy="1219200"/>
          </a:xfrm>
          <a:prstGeom prst="lin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629400" y="1828800"/>
            <a:ext cx="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953000" y="3733800"/>
            <a:ext cx="1642950" cy="461665"/>
          </a:xfrm>
          <a:prstGeom prst="rect">
            <a:avLst/>
          </a:prstGeom>
          <a:noFill/>
        </p:spPr>
        <p:txBody>
          <a:bodyPr wrap="none" rtlCol="0">
            <a:spAutoFit/>
          </a:bodyPr>
          <a:lstStyle/>
          <a:p>
            <a:r>
              <a:rPr lang="en-US" sz="1200" dirty="0" smtClean="0"/>
              <a:t>85556A 1x12 Fan out</a:t>
            </a:r>
          </a:p>
          <a:p>
            <a:r>
              <a:rPr lang="en-US" sz="1200" dirty="0" smtClean="0"/>
              <a:t>Cable splitter</a:t>
            </a:r>
            <a:endParaRPr lang="en-US" sz="1200" dirty="0"/>
          </a:p>
        </p:txBody>
      </p:sp>
      <p:grpSp>
        <p:nvGrpSpPr>
          <p:cNvPr id="6" name="Group 153"/>
          <p:cNvGrpSpPr/>
          <p:nvPr/>
        </p:nvGrpSpPr>
        <p:grpSpPr>
          <a:xfrm>
            <a:off x="76200" y="838200"/>
            <a:ext cx="2743200" cy="2410599"/>
            <a:chOff x="533400" y="838200"/>
            <a:chExt cx="2743200" cy="2410599"/>
          </a:xfrm>
        </p:grpSpPr>
        <p:pic>
          <p:nvPicPr>
            <p:cNvPr id="9" name="Picture 8" descr="N5244A_43.5 GHz_front.jpg"/>
            <p:cNvPicPr>
              <a:picLocks noChangeAspect="1"/>
            </p:cNvPicPr>
            <p:nvPr/>
          </p:nvPicPr>
          <p:blipFill>
            <a:blip r:embed="rId5" cstate="print"/>
            <a:stretch>
              <a:fillRect/>
            </a:stretch>
          </p:blipFill>
          <p:spPr>
            <a:xfrm>
              <a:off x="533400" y="838200"/>
              <a:ext cx="2286000" cy="1492250"/>
            </a:xfrm>
            <a:prstGeom prst="rect">
              <a:avLst/>
            </a:prstGeom>
          </p:spPr>
        </p:pic>
        <p:cxnSp>
          <p:nvCxnSpPr>
            <p:cNvPr id="20" name="Straight Connector 19"/>
            <p:cNvCxnSpPr/>
            <p:nvPr/>
          </p:nvCxnSpPr>
          <p:spPr>
            <a:xfrm flipH="1">
              <a:off x="1066800" y="2895600"/>
              <a:ext cx="2209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09600" y="2438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905000" y="2514600"/>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095500" y="21717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90600" y="2971800"/>
              <a:ext cx="1694695" cy="276999"/>
            </a:xfrm>
            <a:prstGeom prst="rect">
              <a:avLst/>
            </a:prstGeom>
            <a:noFill/>
          </p:spPr>
          <p:txBody>
            <a:bodyPr wrap="none" rtlCol="0">
              <a:spAutoFit/>
            </a:bodyPr>
            <a:lstStyle/>
            <a:p>
              <a:pPr algn="ctr"/>
              <a:r>
                <a:rPr lang="en-US" sz="1200" dirty="0" smtClean="0"/>
                <a:t>Microwave test cables</a:t>
              </a:r>
              <a:endParaRPr lang="en-US" sz="1200" dirty="0"/>
            </a:p>
          </p:txBody>
        </p:sp>
        <p:cxnSp>
          <p:nvCxnSpPr>
            <p:cNvPr id="44" name="Straight Connector 43"/>
            <p:cNvCxnSpPr/>
            <p:nvPr/>
          </p:nvCxnSpPr>
          <p:spPr>
            <a:xfrm flipH="1">
              <a:off x="1371600" y="26670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66800" y="2362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76400" y="2286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86000" y="2362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a:stCxn id="9" idx="1"/>
          </p:cNvCxnSpPr>
          <p:nvPr/>
        </p:nvCxnSpPr>
        <p:spPr>
          <a:xfrm rot="10800000" flipV="1">
            <a:off x="76200" y="1584324"/>
            <a:ext cx="0" cy="3140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9" idx="1"/>
          </p:cNvCxnSpPr>
          <p:nvPr/>
        </p:nvCxnSpPr>
        <p:spPr>
          <a:xfrm rot="10800000">
            <a:off x="76200" y="1584326"/>
            <a:ext cx="76200" cy="1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65838" y="4724399"/>
            <a:ext cx="564241" cy="1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6200000">
            <a:off x="-517324" y="3470014"/>
            <a:ext cx="1548937" cy="400110"/>
          </a:xfrm>
          <a:prstGeom prst="rect">
            <a:avLst/>
          </a:prstGeom>
          <a:noFill/>
        </p:spPr>
        <p:txBody>
          <a:bodyPr wrap="square" rtlCol="0">
            <a:spAutoFit/>
          </a:bodyPr>
          <a:lstStyle/>
          <a:p>
            <a:r>
              <a:rPr lang="en-US" sz="1000" dirty="0" smtClean="0"/>
              <a:t>LAN to USB interface or LAN to LAN interface</a:t>
            </a:r>
            <a:endParaRPr lang="en-US" sz="1000" dirty="0"/>
          </a:p>
        </p:txBody>
      </p:sp>
      <p:sp>
        <p:nvSpPr>
          <p:cNvPr id="70" name="Rectangle 69"/>
          <p:cNvSpPr/>
          <p:nvPr/>
        </p:nvSpPr>
        <p:spPr>
          <a:xfrm>
            <a:off x="3124200" y="990600"/>
            <a:ext cx="5867400" cy="4114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descr="85530A_1_front_300px.gif"/>
          <p:cNvPicPr>
            <a:picLocks noChangeAspect="1"/>
          </p:cNvPicPr>
          <p:nvPr/>
        </p:nvPicPr>
        <p:blipFill>
          <a:blip r:embed="rId3" cstate="print"/>
          <a:stretch>
            <a:fillRect/>
          </a:stretch>
        </p:blipFill>
        <p:spPr>
          <a:xfrm>
            <a:off x="5715000" y="1600200"/>
            <a:ext cx="559070" cy="359669"/>
          </a:xfrm>
          <a:prstGeom prst="rect">
            <a:avLst/>
          </a:prstGeom>
        </p:spPr>
      </p:pic>
      <p:pic>
        <p:nvPicPr>
          <p:cNvPr id="75" name="Picture 74" descr="85530A_1_front_300px.gif"/>
          <p:cNvPicPr>
            <a:picLocks noChangeAspect="1"/>
          </p:cNvPicPr>
          <p:nvPr/>
        </p:nvPicPr>
        <p:blipFill>
          <a:blip r:embed="rId3" cstate="print"/>
          <a:stretch>
            <a:fillRect/>
          </a:stretch>
        </p:blipFill>
        <p:spPr>
          <a:xfrm>
            <a:off x="8229600" y="2362200"/>
            <a:ext cx="559070" cy="359669"/>
          </a:xfrm>
          <a:prstGeom prst="rect">
            <a:avLst/>
          </a:prstGeom>
        </p:spPr>
      </p:pic>
      <p:sp>
        <p:nvSpPr>
          <p:cNvPr id="108" name="Freeform 107"/>
          <p:cNvSpPr/>
          <p:nvPr/>
        </p:nvSpPr>
        <p:spPr>
          <a:xfrm>
            <a:off x="6611938" y="1500188"/>
            <a:ext cx="699293" cy="1540669"/>
          </a:xfrm>
          <a:custGeom>
            <a:avLst/>
            <a:gdLst>
              <a:gd name="connsiteX0" fmla="*/ 17462 w 699293"/>
              <a:gd name="connsiteY0" fmla="*/ 338137 h 1540669"/>
              <a:gd name="connsiteX1" fmla="*/ 17462 w 699293"/>
              <a:gd name="connsiteY1" fmla="*/ 71437 h 1540669"/>
              <a:gd name="connsiteX2" fmla="*/ 122237 w 699293"/>
              <a:gd name="connsiteY2" fmla="*/ 23812 h 1540669"/>
              <a:gd name="connsiteX3" fmla="*/ 474662 w 699293"/>
              <a:gd name="connsiteY3" fmla="*/ 23812 h 1540669"/>
              <a:gd name="connsiteX4" fmla="*/ 631825 w 699293"/>
              <a:gd name="connsiteY4" fmla="*/ 166687 h 1540669"/>
              <a:gd name="connsiteX5" fmla="*/ 665162 w 699293"/>
              <a:gd name="connsiteY5" fmla="*/ 609600 h 1540669"/>
              <a:gd name="connsiteX6" fmla="*/ 693737 w 699293"/>
              <a:gd name="connsiteY6" fmla="*/ 1390650 h 1540669"/>
              <a:gd name="connsiteX7" fmla="*/ 693737 w 699293"/>
              <a:gd name="connsiteY7" fmla="*/ 1509712 h 154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293" h="1540669">
                <a:moveTo>
                  <a:pt x="17462" y="338137"/>
                </a:moveTo>
                <a:cubicBezTo>
                  <a:pt x="8731" y="230980"/>
                  <a:pt x="0" y="123824"/>
                  <a:pt x="17462" y="71437"/>
                </a:cubicBezTo>
                <a:cubicBezTo>
                  <a:pt x="34924" y="19050"/>
                  <a:pt x="46037" y="31749"/>
                  <a:pt x="122237" y="23812"/>
                </a:cubicBezTo>
                <a:cubicBezTo>
                  <a:pt x="198437" y="15875"/>
                  <a:pt x="389731" y="0"/>
                  <a:pt x="474662" y="23812"/>
                </a:cubicBezTo>
                <a:cubicBezTo>
                  <a:pt x="559593" y="47624"/>
                  <a:pt x="600075" y="69056"/>
                  <a:pt x="631825" y="166687"/>
                </a:cubicBezTo>
                <a:cubicBezTo>
                  <a:pt x="663575" y="264318"/>
                  <a:pt x="654843" y="405606"/>
                  <a:pt x="665162" y="609600"/>
                </a:cubicBezTo>
                <a:cubicBezTo>
                  <a:pt x="675481" y="813594"/>
                  <a:pt x="688975" y="1240631"/>
                  <a:pt x="693737" y="1390650"/>
                </a:cubicBezTo>
                <a:cubicBezTo>
                  <a:pt x="698499" y="1540669"/>
                  <a:pt x="699293" y="1497012"/>
                  <a:pt x="693737" y="150971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Rectangle 108"/>
          <p:cNvSpPr/>
          <p:nvPr/>
        </p:nvSpPr>
        <p:spPr>
          <a:xfrm>
            <a:off x="8229600" y="2971800"/>
            <a:ext cx="45719"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8229600" y="2667000"/>
            <a:ext cx="434974" cy="764381"/>
          </a:xfrm>
          <a:custGeom>
            <a:avLst/>
            <a:gdLst>
              <a:gd name="connsiteX0" fmla="*/ 14287 w 434974"/>
              <a:gd name="connsiteY0" fmla="*/ 495300 h 764381"/>
              <a:gd name="connsiteX1" fmla="*/ 14287 w 434974"/>
              <a:gd name="connsiteY1" fmla="*/ 704850 h 764381"/>
              <a:gd name="connsiteX2" fmla="*/ 100012 w 434974"/>
              <a:gd name="connsiteY2" fmla="*/ 738187 h 764381"/>
              <a:gd name="connsiteX3" fmla="*/ 380999 w 434974"/>
              <a:gd name="connsiteY3" fmla="*/ 733425 h 764381"/>
              <a:gd name="connsiteX4" fmla="*/ 423862 w 434974"/>
              <a:gd name="connsiteY4" fmla="*/ 552450 h 764381"/>
              <a:gd name="connsiteX5" fmla="*/ 414337 w 434974"/>
              <a:gd name="connsiteY5" fmla="*/ 0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974" h="764381">
                <a:moveTo>
                  <a:pt x="14287" y="495300"/>
                </a:moveTo>
                <a:cubicBezTo>
                  <a:pt x="7143" y="579834"/>
                  <a:pt x="0" y="664369"/>
                  <a:pt x="14287" y="704850"/>
                </a:cubicBezTo>
                <a:cubicBezTo>
                  <a:pt x="28574" y="745331"/>
                  <a:pt x="38893" y="733425"/>
                  <a:pt x="100012" y="738187"/>
                </a:cubicBezTo>
                <a:cubicBezTo>
                  <a:pt x="161131" y="742949"/>
                  <a:pt x="327024" y="764381"/>
                  <a:pt x="380999" y="733425"/>
                </a:cubicBezTo>
                <a:cubicBezTo>
                  <a:pt x="434974" y="702469"/>
                  <a:pt x="418306" y="674688"/>
                  <a:pt x="423862" y="552450"/>
                </a:cubicBezTo>
                <a:cubicBezTo>
                  <a:pt x="429418" y="430213"/>
                  <a:pt x="421877" y="215106"/>
                  <a:pt x="41433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4714875" y="2814638"/>
            <a:ext cx="269081" cy="319087"/>
          </a:xfrm>
          <a:custGeom>
            <a:avLst/>
            <a:gdLst>
              <a:gd name="connsiteX0" fmla="*/ 238125 w 269081"/>
              <a:gd name="connsiteY0" fmla="*/ 319087 h 319087"/>
              <a:gd name="connsiteX1" fmla="*/ 238125 w 269081"/>
              <a:gd name="connsiteY1" fmla="*/ 142875 h 319087"/>
              <a:gd name="connsiteX2" fmla="*/ 52388 w 269081"/>
              <a:gd name="connsiteY2" fmla="*/ 176212 h 319087"/>
              <a:gd name="connsiteX3" fmla="*/ 0 w 269081"/>
              <a:gd name="connsiteY3" fmla="*/ 0 h 319087"/>
            </a:gdLst>
            <a:ahLst/>
            <a:cxnLst>
              <a:cxn ang="0">
                <a:pos x="connsiteX0" y="connsiteY0"/>
              </a:cxn>
              <a:cxn ang="0">
                <a:pos x="connsiteX1" y="connsiteY1"/>
              </a:cxn>
              <a:cxn ang="0">
                <a:pos x="connsiteX2" y="connsiteY2"/>
              </a:cxn>
              <a:cxn ang="0">
                <a:pos x="connsiteX3" y="connsiteY3"/>
              </a:cxn>
            </a:cxnLst>
            <a:rect l="l" t="t" r="r" b="b"/>
            <a:pathLst>
              <a:path w="269081" h="319087">
                <a:moveTo>
                  <a:pt x="238125" y="319087"/>
                </a:moveTo>
                <a:cubicBezTo>
                  <a:pt x="253603" y="242887"/>
                  <a:pt x="269081" y="166688"/>
                  <a:pt x="238125" y="142875"/>
                </a:cubicBezTo>
                <a:cubicBezTo>
                  <a:pt x="207169" y="119063"/>
                  <a:pt x="92076" y="200025"/>
                  <a:pt x="52388" y="176212"/>
                </a:cubicBezTo>
                <a:cubicBezTo>
                  <a:pt x="12701" y="152400"/>
                  <a:pt x="6350" y="76200"/>
                  <a:pt x="0"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TextBox 140"/>
          <p:cNvSpPr txBox="1"/>
          <p:nvPr/>
        </p:nvSpPr>
        <p:spPr>
          <a:xfrm>
            <a:off x="3124200" y="3124200"/>
            <a:ext cx="1828800" cy="707886"/>
          </a:xfrm>
          <a:prstGeom prst="rect">
            <a:avLst/>
          </a:prstGeom>
          <a:noFill/>
        </p:spPr>
        <p:txBody>
          <a:bodyPr wrap="square" rtlCol="0">
            <a:spAutoFit/>
          </a:bodyPr>
          <a:lstStyle/>
          <a:p>
            <a:r>
              <a:rPr lang="en-US" sz="1000" dirty="0" smtClean="0"/>
              <a:t>85552A 20 GHz CalPod drive cable (2 meters) or</a:t>
            </a:r>
          </a:p>
          <a:p>
            <a:r>
              <a:rPr lang="en-US" sz="1000" dirty="0" smtClean="0"/>
              <a:t>85553A 40 GHz CalPod drive cable (2 meters)</a:t>
            </a:r>
          </a:p>
        </p:txBody>
      </p:sp>
      <p:sp>
        <p:nvSpPr>
          <p:cNvPr id="143" name="Freeform 142"/>
          <p:cNvSpPr/>
          <p:nvPr/>
        </p:nvSpPr>
        <p:spPr>
          <a:xfrm>
            <a:off x="7276214" y="1242237"/>
            <a:ext cx="964019" cy="2985977"/>
          </a:xfrm>
          <a:custGeom>
            <a:avLst/>
            <a:gdLst>
              <a:gd name="connsiteX0" fmla="*/ 28353 w 964019"/>
              <a:gd name="connsiteY0" fmla="*/ 1745512 h 2985977"/>
              <a:gd name="connsiteX1" fmla="*/ 28353 w 964019"/>
              <a:gd name="connsiteY1" fmla="*/ 2776870 h 2985977"/>
              <a:gd name="connsiteX2" fmla="*/ 198474 w 964019"/>
              <a:gd name="connsiteY2" fmla="*/ 2946991 h 2985977"/>
              <a:gd name="connsiteX3" fmla="*/ 538716 w 964019"/>
              <a:gd name="connsiteY3" fmla="*/ 2893828 h 2985977"/>
              <a:gd name="connsiteX4" fmla="*/ 581246 w 964019"/>
              <a:gd name="connsiteY4" fmla="*/ 2394098 h 2985977"/>
              <a:gd name="connsiteX5" fmla="*/ 581246 w 964019"/>
              <a:gd name="connsiteY5" fmla="*/ 512135 h 2985977"/>
              <a:gd name="connsiteX6" fmla="*/ 900223 w 964019"/>
              <a:gd name="connsiteY6" fmla="*/ 203791 h 2985977"/>
              <a:gd name="connsiteX7" fmla="*/ 964019 w 964019"/>
              <a:gd name="connsiteY7" fmla="*/ 1734879 h 298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019" h="2985977">
                <a:moveTo>
                  <a:pt x="28353" y="1745512"/>
                </a:moveTo>
                <a:cubicBezTo>
                  <a:pt x="14176" y="2161068"/>
                  <a:pt x="0" y="2576624"/>
                  <a:pt x="28353" y="2776870"/>
                </a:cubicBezTo>
                <a:cubicBezTo>
                  <a:pt x="56707" y="2977117"/>
                  <a:pt x="113414" y="2927498"/>
                  <a:pt x="198474" y="2946991"/>
                </a:cubicBezTo>
                <a:cubicBezTo>
                  <a:pt x="283534" y="2966484"/>
                  <a:pt x="474921" y="2985977"/>
                  <a:pt x="538716" y="2893828"/>
                </a:cubicBezTo>
                <a:cubicBezTo>
                  <a:pt x="602511" y="2801679"/>
                  <a:pt x="574158" y="2791047"/>
                  <a:pt x="581246" y="2394098"/>
                </a:cubicBezTo>
                <a:cubicBezTo>
                  <a:pt x="588334" y="1997149"/>
                  <a:pt x="528083" y="877186"/>
                  <a:pt x="581246" y="512135"/>
                </a:cubicBezTo>
                <a:cubicBezTo>
                  <a:pt x="634409" y="147084"/>
                  <a:pt x="836428" y="0"/>
                  <a:pt x="900223" y="203791"/>
                </a:cubicBezTo>
                <a:cubicBezTo>
                  <a:pt x="964019" y="407582"/>
                  <a:pt x="964019" y="1734879"/>
                  <a:pt x="964019" y="1734879"/>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5" name="Straight Arrow Connector 154"/>
          <p:cNvCxnSpPr>
            <a:endCxn id="140" idx="2"/>
          </p:cNvCxnSpPr>
          <p:nvPr/>
        </p:nvCxnSpPr>
        <p:spPr>
          <a:xfrm flipV="1">
            <a:off x="4267200" y="2990850"/>
            <a:ext cx="500063" cy="13335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5715000" y="4191000"/>
            <a:ext cx="45719"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a:off x="4912298" y="4529329"/>
            <a:ext cx="76202"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2819400" y="5257800"/>
            <a:ext cx="2971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819400" y="4648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91200" y="52578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3124200" y="46482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5039833" y="4423144"/>
            <a:ext cx="723013" cy="248093"/>
          </a:xfrm>
          <a:custGeom>
            <a:avLst/>
            <a:gdLst>
              <a:gd name="connsiteX0" fmla="*/ 0 w 723013"/>
              <a:gd name="connsiteY0" fmla="*/ 212651 h 248093"/>
              <a:gd name="connsiteX1" fmla="*/ 606055 w 723013"/>
              <a:gd name="connsiteY1" fmla="*/ 212651 h 248093"/>
              <a:gd name="connsiteX2" fmla="*/ 701748 w 723013"/>
              <a:gd name="connsiteY2" fmla="*/ 0 h 248093"/>
            </a:gdLst>
            <a:ahLst/>
            <a:cxnLst>
              <a:cxn ang="0">
                <a:pos x="connsiteX0" y="connsiteY0"/>
              </a:cxn>
              <a:cxn ang="0">
                <a:pos x="connsiteX1" y="connsiteY1"/>
              </a:cxn>
              <a:cxn ang="0">
                <a:pos x="connsiteX2" y="connsiteY2"/>
              </a:cxn>
            </a:cxnLst>
            <a:rect l="l" t="t" r="r" b="b"/>
            <a:pathLst>
              <a:path w="723013" h="248093">
                <a:moveTo>
                  <a:pt x="0" y="212651"/>
                </a:moveTo>
                <a:cubicBezTo>
                  <a:pt x="244548" y="230372"/>
                  <a:pt x="489097" y="248093"/>
                  <a:pt x="606055" y="212651"/>
                </a:cubicBezTo>
                <a:cubicBezTo>
                  <a:pt x="723013" y="177209"/>
                  <a:pt x="701748" y="0"/>
                  <a:pt x="701748"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p:cNvSpPr txBox="1"/>
          <p:nvPr/>
        </p:nvSpPr>
        <p:spPr>
          <a:xfrm>
            <a:off x="5943600" y="4419600"/>
            <a:ext cx="2549096" cy="400110"/>
          </a:xfrm>
          <a:prstGeom prst="rect">
            <a:avLst/>
          </a:prstGeom>
          <a:noFill/>
        </p:spPr>
        <p:txBody>
          <a:bodyPr wrap="none" rtlCol="0">
            <a:spAutoFit/>
          </a:bodyPr>
          <a:lstStyle/>
          <a:p>
            <a:r>
              <a:rPr lang="en-US" sz="1000" dirty="0" smtClean="0"/>
              <a:t>85555A Splitter Drive Cable, 2 meters</a:t>
            </a:r>
          </a:p>
          <a:p>
            <a:r>
              <a:rPr lang="en-US" sz="1000" dirty="0" smtClean="0"/>
              <a:t>12 pin male to 12 pin male; 11 conductors</a:t>
            </a:r>
            <a:endParaRPr lang="en-US" sz="1000" dirty="0"/>
          </a:p>
        </p:txBody>
      </p:sp>
      <p:cxnSp>
        <p:nvCxnSpPr>
          <p:cNvPr id="179" name="Straight Arrow Connector 178"/>
          <p:cNvCxnSpPr>
            <a:stCxn id="177" idx="1"/>
          </p:cNvCxnSpPr>
          <p:nvPr/>
        </p:nvCxnSpPr>
        <p:spPr>
          <a:xfrm flipH="1" flipV="1">
            <a:off x="5715000" y="4572000"/>
            <a:ext cx="228600" cy="47655"/>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rot="5400000" flipH="1">
            <a:off x="3038694" y="4532071"/>
            <a:ext cx="16459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6019800" y="1066800"/>
            <a:ext cx="2819399" cy="400110"/>
          </a:xfrm>
          <a:prstGeom prst="rect">
            <a:avLst/>
          </a:prstGeom>
          <a:noFill/>
        </p:spPr>
        <p:txBody>
          <a:bodyPr wrap="square" rtlCol="0">
            <a:spAutoFit/>
          </a:bodyPr>
          <a:lstStyle/>
          <a:p>
            <a:r>
              <a:rPr lang="en-US" sz="1000" dirty="0" smtClean="0"/>
              <a:t>Optional 85554A 10 meter CalPod drive cable extension</a:t>
            </a:r>
            <a:endParaRPr lang="en-US" sz="1000" dirty="0"/>
          </a:p>
        </p:txBody>
      </p:sp>
      <p:cxnSp>
        <p:nvCxnSpPr>
          <p:cNvPr id="183" name="Straight Arrow Connector 182"/>
          <p:cNvCxnSpPr/>
          <p:nvPr/>
        </p:nvCxnSpPr>
        <p:spPr>
          <a:xfrm>
            <a:off x="6858000" y="1295400"/>
            <a:ext cx="0" cy="2286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153400" y="3657600"/>
            <a:ext cx="771365" cy="400110"/>
          </a:xfrm>
          <a:prstGeom prst="rect">
            <a:avLst/>
          </a:prstGeom>
          <a:noFill/>
        </p:spPr>
        <p:txBody>
          <a:bodyPr wrap="none" rtlCol="0">
            <a:spAutoFit/>
          </a:bodyPr>
          <a:lstStyle/>
          <a:p>
            <a:r>
              <a:rPr lang="en-US" sz="1000" dirty="0" smtClean="0"/>
              <a:t>85552A or</a:t>
            </a:r>
          </a:p>
          <a:p>
            <a:r>
              <a:rPr lang="en-US" sz="1000" dirty="0" smtClean="0"/>
              <a:t>85553A</a:t>
            </a:r>
            <a:endParaRPr lang="en-US" sz="1000" dirty="0"/>
          </a:p>
        </p:txBody>
      </p:sp>
      <p:cxnSp>
        <p:nvCxnSpPr>
          <p:cNvPr id="186" name="Straight Arrow Connector 185"/>
          <p:cNvCxnSpPr/>
          <p:nvPr/>
        </p:nvCxnSpPr>
        <p:spPr>
          <a:xfrm flipV="1">
            <a:off x="8382000" y="3429000"/>
            <a:ext cx="76200" cy="2286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5181600" y="1905000"/>
            <a:ext cx="248786" cy="369332"/>
          </a:xfrm>
          <a:prstGeom prst="rect">
            <a:avLst/>
          </a:prstGeom>
          <a:noFill/>
        </p:spPr>
        <p:txBody>
          <a:bodyPr wrap="none" rtlCol="0">
            <a:spAutoFit/>
          </a:bodyPr>
          <a:lstStyle/>
          <a:p>
            <a:r>
              <a:rPr lang="en-US" dirty="0" smtClean="0"/>
              <a:t>.</a:t>
            </a:r>
            <a:endParaRPr lang="en-US" dirty="0"/>
          </a:p>
        </p:txBody>
      </p:sp>
      <p:sp>
        <p:nvSpPr>
          <p:cNvPr id="189" name="TextBox 188"/>
          <p:cNvSpPr txBox="1"/>
          <p:nvPr/>
        </p:nvSpPr>
        <p:spPr>
          <a:xfrm>
            <a:off x="5334000" y="1828800"/>
            <a:ext cx="248786" cy="369332"/>
          </a:xfrm>
          <a:prstGeom prst="rect">
            <a:avLst/>
          </a:prstGeom>
          <a:noFill/>
        </p:spPr>
        <p:txBody>
          <a:bodyPr wrap="none" rtlCol="0">
            <a:spAutoFit/>
          </a:bodyPr>
          <a:lstStyle/>
          <a:p>
            <a:r>
              <a:rPr lang="en-US" dirty="0" smtClean="0"/>
              <a:t>.</a:t>
            </a:r>
            <a:endParaRPr lang="en-US" dirty="0"/>
          </a:p>
        </p:txBody>
      </p:sp>
      <p:sp>
        <p:nvSpPr>
          <p:cNvPr id="190" name="TextBox 189"/>
          <p:cNvSpPr txBox="1"/>
          <p:nvPr/>
        </p:nvSpPr>
        <p:spPr>
          <a:xfrm>
            <a:off x="5486400" y="1752600"/>
            <a:ext cx="248786" cy="369332"/>
          </a:xfrm>
          <a:prstGeom prst="rect">
            <a:avLst/>
          </a:prstGeom>
          <a:noFill/>
        </p:spPr>
        <p:txBody>
          <a:bodyPr wrap="none" rtlCol="0">
            <a:spAutoFit/>
          </a:bodyPr>
          <a:lstStyle/>
          <a:p>
            <a:r>
              <a:rPr lang="en-US" dirty="0" smtClean="0"/>
              <a:t>.</a:t>
            </a:r>
            <a:endParaRPr lang="en-US" dirty="0"/>
          </a:p>
        </p:txBody>
      </p:sp>
      <p:sp>
        <p:nvSpPr>
          <p:cNvPr id="72" name="TextBox 71"/>
          <p:cNvSpPr txBox="1"/>
          <p:nvPr/>
        </p:nvSpPr>
        <p:spPr>
          <a:xfrm>
            <a:off x="4114800" y="4191000"/>
            <a:ext cx="744114" cy="400110"/>
          </a:xfrm>
          <a:prstGeom prst="rect">
            <a:avLst/>
          </a:prstGeom>
          <a:noFill/>
        </p:spPr>
        <p:txBody>
          <a:bodyPr wrap="none" rtlCol="0">
            <a:spAutoFit/>
          </a:bodyPr>
          <a:lstStyle/>
          <a:p>
            <a:r>
              <a:rPr lang="en-US" sz="1000" dirty="0" smtClean="0"/>
              <a:t>Female</a:t>
            </a:r>
          </a:p>
          <a:p>
            <a:r>
              <a:rPr lang="en-US" sz="1000" dirty="0" smtClean="0"/>
              <a:t>connector</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lstStyle/>
          <a:p>
            <a:r>
              <a:rPr lang="en-US" dirty="0" smtClean="0"/>
              <a:t>Calpod Control Cables &amp; Thermal Vacuum Chambers</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17</a:t>
            </a:fld>
            <a:endParaRPr lang="en-US" dirty="0"/>
          </a:p>
        </p:txBody>
      </p:sp>
      <p:pic>
        <p:nvPicPr>
          <p:cNvPr id="6" name="Picture 2" descr="http://www.soco.agilent.com/~renolagr/CTD_Website/art/85523A_1_front.gif"/>
          <p:cNvPicPr>
            <a:picLocks noChangeAspect="1" noChangeArrowheads="1"/>
          </p:cNvPicPr>
          <p:nvPr/>
        </p:nvPicPr>
        <p:blipFill>
          <a:blip r:embed="rId3" cstate="print"/>
          <a:srcRect/>
          <a:stretch>
            <a:fillRect/>
          </a:stretch>
        </p:blipFill>
        <p:spPr bwMode="auto">
          <a:xfrm>
            <a:off x="610451" y="4308529"/>
            <a:ext cx="1979222" cy="762000"/>
          </a:xfrm>
          <a:prstGeom prst="rect">
            <a:avLst/>
          </a:prstGeom>
          <a:noFill/>
        </p:spPr>
      </p:pic>
      <p:cxnSp>
        <p:nvCxnSpPr>
          <p:cNvPr id="8" name="Straight Connector 7"/>
          <p:cNvCxnSpPr/>
          <p:nvPr/>
        </p:nvCxnSpPr>
        <p:spPr>
          <a:xfrm>
            <a:off x="4648200" y="1174804"/>
            <a:ext cx="0" cy="2743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67250" y="4841929"/>
            <a:ext cx="0" cy="10254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34425" y="1174804"/>
            <a:ext cx="28575" cy="46925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8200" y="1174804"/>
            <a:ext cx="4114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5867400"/>
            <a:ext cx="4114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43400" y="3921234"/>
            <a:ext cx="323850"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67200" y="3794346"/>
            <a:ext cx="0" cy="12761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09707" y="4841928"/>
            <a:ext cx="0" cy="1761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43400" y="4876798"/>
            <a:ext cx="323850"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343402" y="3794346"/>
            <a:ext cx="0" cy="161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354780" y="4849032"/>
            <a:ext cx="0" cy="161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descr="pasted-image"/>
          <p:cNvPicPr/>
          <p:nvPr/>
        </p:nvPicPr>
        <p:blipFill>
          <a:blip r:embed="rId4" cstate="print"/>
          <a:srcRect/>
          <a:stretch>
            <a:fillRect/>
          </a:stretch>
        </p:blipFill>
        <p:spPr bwMode="auto">
          <a:xfrm>
            <a:off x="6172200" y="4781550"/>
            <a:ext cx="1905000" cy="495300"/>
          </a:xfrm>
          <a:prstGeom prst="rect">
            <a:avLst/>
          </a:prstGeom>
          <a:noFill/>
          <a:ln w="12700">
            <a:noFill/>
            <a:miter lim="0"/>
            <a:headEnd/>
            <a:tailEnd/>
          </a:ln>
          <a:effectLst/>
        </p:spPr>
      </p:pic>
      <p:cxnSp>
        <p:nvCxnSpPr>
          <p:cNvPr id="29" name="Straight Connector 28"/>
          <p:cNvCxnSpPr/>
          <p:nvPr/>
        </p:nvCxnSpPr>
        <p:spPr>
          <a:xfrm>
            <a:off x="4308187" y="3786268"/>
            <a:ext cx="0" cy="1761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5400000" flipH="1">
            <a:off x="4184905" y="4101872"/>
            <a:ext cx="16459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flipH="1">
            <a:off x="4169117" y="4501516"/>
            <a:ext cx="16459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3810000" y="421397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1074770" y="4579957"/>
            <a:ext cx="2811430" cy="1190774"/>
          </a:xfrm>
          <a:custGeom>
            <a:avLst/>
            <a:gdLst>
              <a:gd name="connsiteX0" fmla="*/ 2648144 w 2648144"/>
              <a:gd name="connsiteY0" fmla="*/ 37261 h 1190774"/>
              <a:gd name="connsiteX1" fmla="*/ 2417032 w 2648144"/>
              <a:gd name="connsiteY1" fmla="*/ 42285 h 1190774"/>
              <a:gd name="connsiteX2" fmla="*/ 2216065 w 2648144"/>
              <a:gd name="connsiteY2" fmla="*/ 464316 h 1190774"/>
              <a:gd name="connsiteX3" fmla="*/ 2035195 w 2648144"/>
              <a:gd name="connsiteY3" fmla="*/ 996878 h 1190774"/>
              <a:gd name="connsiteX4" fmla="*/ 1321762 w 2648144"/>
              <a:gd name="connsiteY4" fmla="*/ 1142579 h 1190774"/>
              <a:gd name="connsiteX5" fmla="*/ 482725 w 2648144"/>
              <a:gd name="connsiteY5" fmla="*/ 1162676 h 1190774"/>
              <a:gd name="connsiteX6" fmla="*/ 35573 w 2648144"/>
              <a:gd name="connsiteY6" fmla="*/ 775814 h 1190774"/>
              <a:gd name="connsiteX7" fmla="*/ 60694 w 2648144"/>
              <a:gd name="connsiteY7" fmla="*/ 182962 h 11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8144" h="1190774">
                <a:moveTo>
                  <a:pt x="2648144" y="37261"/>
                </a:moveTo>
                <a:cubicBezTo>
                  <a:pt x="2568594" y="4185"/>
                  <a:pt x="2489045" y="-28891"/>
                  <a:pt x="2417032" y="42285"/>
                </a:cubicBezTo>
                <a:cubicBezTo>
                  <a:pt x="2345019" y="113461"/>
                  <a:pt x="2279704" y="305217"/>
                  <a:pt x="2216065" y="464316"/>
                </a:cubicBezTo>
                <a:cubicBezTo>
                  <a:pt x="2152426" y="623415"/>
                  <a:pt x="2184246" y="883834"/>
                  <a:pt x="2035195" y="996878"/>
                </a:cubicBezTo>
                <a:cubicBezTo>
                  <a:pt x="1886144" y="1109922"/>
                  <a:pt x="1580507" y="1114946"/>
                  <a:pt x="1321762" y="1142579"/>
                </a:cubicBezTo>
                <a:cubicBezTo>
                  <a:pt x="1063017" y="1170212"/>
                  <a:pt x="697090" y="1223803"/>
                  <a:pt x="482725" y="1162676"/>
                </a:cubicBezTo>
                <a:cubicBezTo>
                  <a:pt x="268360" y="1101549"/>
                  <a:pt x="105911" y="939100"/>
                  <a:pt x="35573" y="775814"/>
                </a:cubicBezTo>
                <a:cubicBezTo>
                  <a:pt x="-34765" y="612528"/>
                  <a:pt x="12964" y="397745"/>
                  <a:pt x="60694" y="1829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0"/>
            <a:endCxn id="31" idx="2"/>
          </p:cNvCxnSpPr>
          <p:nvPr/>
        </p:nvCxnSpPr>
        <p:spPr>
          <a:xfrm flipV="1">
            <a:off x="3886200" y="4615816"/>
            <a:ext cx="250912" cy="1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0"/>
          </p:cNvCxnSpPr>
          <p:nvPr/>
        </p:nvCxnSpPr>
        <p:spPr>
          <a:xfrm>
            <a:off x="3886200" y="4617218"/>
            <a:ext cx="253721" cy="85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0"/>
          </p:cNvCxnSpPr>
          <p:nvPr/>
        </p:nvCxnSpPr>
        <p:spPr>
          <a:xfrm flipV="1">
            <a:off x="3886200" y="4587073"/>
            <a:ext cx="248697" cy="30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886200" y="4541855"/>
            <a:ext cx="253721" cy="7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886202" y="4617218"/>
            <a:ext cx="253719" cy="4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365712" y="4607442"/>
            <a:ext cx="250912" cy="1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365712" y="4608844"/>
            <a:ext cx="253721" cy="85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365712" y="4578699"/>
            <a:ext cx="248697" cy="30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4365712" y="4533481"/>
            <a:ext cx="253721" cy="7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365714" y="4608844"/>
            <a:ext cx="253719" cy="4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389716" y="4212574"/>
            <a:ext cx="250912" cy="1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389716" y="4213976"/>
            <a:ext cx="253721" cy="85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389716" y="4183831"/>
            <a:ext cx="248697" cy="30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389716" y="4138613"/>
            <a:ext cx="253721" cy="7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389718" y="4213976"/>
            <a:ext cx="253719" cy="4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14775" y="4211003"/>
            <a:ext cx="250912" cy="1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914775" y="4212405"/>
            <a:ext cx="253721" cy="85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914775" y="4182260"/>
            <a:ext cx="248697" cy="30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914775" y="4137042"/>
            <a:ext cx="253721" cy="7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914777" y="4212405"/>
            <a:ext cx="253719" cy="4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2059070" y="4221126"/>
            <a:ext cx="1758018" cy="1283516"/>
          </a:xfrm>
          <a:custGeom>
            <a:avLst/>
            <a:gdLst>
              <a:gd name="connsiteX0" fmla="*/ 1758018 w 1758018"/>
              <a:gd name="connsiteY0" fmla="*/ 0 h 1283516"/>
              <a:gd name="connsiteX1" fmla="*/ 1353981 w 1758018"/>
              <a:gd name="connsiteY1" fmla="*/ 255181 h 1283516"/>
              <a:gd name="connsiteX2" fmla="*/ 1024372 w 1758018"/>
              <a:gd name="connsiteY2" fmla="*/ 946297 h 1283516"/>
              <a:gd name="connsiteX3" fmla="*/ 545907 w 1758018"/>
              <a:gd name="connsiteY3" fmla="*/ 1254641 h 1283516"/>
              <a:gd name="connsiteX4" fmla="*/ 67442 w 1758018"/>
              <a:gd name="connsiteY4" fmla="*/ 1190846 h 1283516"/>
              <a:gd name="connsiteX5" fmla="*/ 3646 w 1758018"/>
              <a:gd name="connsiteY5" fmla="*/ 552893 h 1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018" h="1283516">
                <a:moveTo>
                  <a:pt x="1758018" y="0"/>
                </a:moveTo>
                <a:cubicBezTo>
                  <a:pt x="1617136" y="48732"/>
                  <a:pt x="1476255" y="97465"/>
                  <a:pt x="1353981" y="255181"/>
                </a:cubicBezTo>
                <a:cubicBezTo>
                  <a:pt x="1231707" y="412897"/>
                  <a:pt x="1159051" y="779720"/>
                  <a:pt x="1024372" y="946297"/>
                </a:cubicBezTo>
                <a:cubicBezTo>
                  <a:pt x="889693" y="1112874"/>
                  <a:pt x="705395" y="1213883"/>
                  <a:pt x="545907" y="1254641"/>
                </a:cubicBezTo>
                <a:cubicBezTo>
                  <a:pt x="386419" y="1295399"/>
                  <a:pt x="157819" y="1307804"/>
                  <a:pt x="67442" y="1190846"/>
                </a:cubicBezTo>
                <a:cubicBezTo>
                  <a:pt x="-22935" y="1073888"/>
                  <a:pt x="3646" y="552893"/>
                  <a:pt x="3646" y="55289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603805" y="4603805"/>
            <a:ext cx="2474444" cy="945308"/>
          </a:xfrm>
          <a:custGeom>
            <a:avLst/>
            <a:gdLst>
              <a:gd name="connsiteX0" fmla="*/ 0 w 2474444"/>
              <a:gd name="connsiteY0" fmla="*/ 0 h 945308"/>
              <a:gd name="connsiteX1" fmla="*/ 397565 w 2474444"/>
              <a:gd name="connsiteY1" fmla="*/ 190832 h 945308"/>
              <a:gd name="connsiteX2" fmla="*/ 492981 w 2474444"/>
              <a:gd name="connsiteY2" fmla="*/ 731520 h 945308"/>
              <a:gd name="connsiteX3" fmla="*/ 2154804 w 2474444"/>
              <a:gd name="connsiteY3" fmla="*/ 930303 h 945308"/>
              <a:gd name="connsiteX4" fmla="*/ 2472856 w 2474444"/>
              <a:gd name="connsiteY4" fmla="*/ 365760 h 945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444" h="945308">
                <a:moveTo>
                  <a:pt x="0" y="0"/>
                </a:moveTo>
                <a:cubicBezTo>
                  <a:pt x="157701" y="34456"/>
                  <a:pt x="315402" y="68912"/>
                  <a:pt x="397565" y="190832"/>
                </a:cubicBezTo>
                <a:cubicBezTo>
                  <a:pt x="479728" y="312752"/>
                  <a:pt x="200108" y="608275"/>
                  <a:pt x="492981" y="731520"/>
                </a:cubicBezTo>
                <a:cubicBezTo>
                  <a:pt x="785854" y="854765"/>
                  <a:pt x="1824825" y="991263"/>
                  <a:pt x="2154804" y="930303"/>
                </a:cubicBezTo>
                <a:cubicBezTo>
                  <a:pt x="2484783" y="869343"/>
                  <a:pt x="2478819" y="617551"/>
                  <a:pt x="2472856" y="3657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pasted-image"/>
          <p:cNvPicPr/>
          <p:nvPr/>
        </p:nvPicPr>
        <p:blipFill>
          <a:blip r:embed="rId4" cstate="print"/>
          <a:srcRect/>
          <a:stretch>
            <a:fillRect/>
          </a:stretch>
        </p:blipFill>
        <p:spPr bwMode="auto">
          <a:xfrm>
            <a:off x="6172200" y="3657600"/>
            <a:ext cx="1905000" cy="495300"/>
          </a:xfrm>
          <a:prstGeom prst="rect">
            <a:avLst/>
          </a:prstGeom>
          <a:noFill/>
          <a:ln w="12700">
            <a:noFill/>
            <a:miter lim="0"/>
            <a:headEnd/>
            <a:tailEnd/>
          </a:ln>
          <a:effectLst/>
        </p:spPr>
      </p:pic>
      <p:sp>
        <p:nvSpPr>
          <p:cNvPr id="78" name="Freeform 77"/>
          <p:cNvSpPr/>
          <p:nvPr/>
        </p:nvSpPr>
        <p:spPr>
          <a:xfrm>
            <a:off x="4627659" y="3856383"/>
            <a:ext cx="2462738" cy="624377"/>
          </a:xfrm>
          <a:custGeom>
            <a:avLst/>
            <a:gdLst>
              <a:gd name="connsiteX0" fmla="*/ 0 w 2462738"/>
              <a:gd name="connsiteY0" fmla="*/ 349857 h 624377"/>
              <a:gd name="connsiteX1" fmla="*/ 564543 w 2462738"/>
              <a:gd name="connsiteY1" fmla="*/ 341906 h 624377"/>
              <a:gd name="connsiteX2" fmla="*/ 1311965 w 2462738"/>
              <a:gd name="connsiteY2" fmla="*/ 556591 h 624377"/>
              <a:gd name="connsiteX3" fmla="*/ 2289976 w 2462738"/>
              <a:gd name="connsiteY3" fmla="*/ 580445 h 624377"/>
              <a:gd name="connsiteX4" fmla="*/ 2456953 w 2462738"/>
              <a:gd name="connsiteY4" fmla="*/ 0 h 62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38" h="624377">
                <a:moveTo>
                  <a:pt x="0" y="349857"/>
                </a:moveTo>
                <a:cubicBezTo>
                  <a:pt x="172941" y="328653"/>
                  <a:pt x="345882" y="307450"/>
                  <a:pt x="564543" y="341906"/>
                </a:cubicBezTo>
                <a:cubicBezTo>
                  <a:pt x="783204" y="376362"/>
                  <a:pt x="1024393" y="516835"/>
                  <a:pt x="1311965" y="556591"/>
                </a:cubicBezTo>
                <a:cubicBezTo>
                  <a:pt x="1599537" y="596348"/>
                  <a:pt x="2099145" y="673210"/>
                  <a:pt x="2289976" y="580445"/>
                </a:cubicBezTo>
                <a:cubicBezTo>
                  <a:pt x="2480807" y="487680"/>
                  <a:pt x="2468880" y="243840"/>
                  <a:pt x="245695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descr="85530A_1_front_300px.gif"/>
          <p:cNvPicPr>
            <a:picLocks noChangeAspect="1"/>
          </p:cNvPicPr>
          <p:nvPr/>
        </p:nvPicPr>
        <p:blipFill>
          <a:blip r:embed="rId5" cstate="print"/>
          <a:stretch>
            <a:fillRect/>
          </a:stretch>
        </p:blipFill>
        <p:spPr>
          <a:xfrm>
            <a:off x="7614730" y="2152816"/>
            <a:ext cx="559070" cy="359669"/>
          </a:xfrm>
          <a:prstGeom prst="rect">
            <a:avLst/>
          </a:prstGeom>
        </p:spPr>
      </p:pic>
      <p:sp>
        <p:nvSpPr>
          <p:cNvPr id="79" name="Freeform 78"/>
          <p:cNvSpPr/>
          <p:nvPr/>
        </p:nvSpPr>
        <p:spPr>
          <a:xfrm>
            <a:off x="7282070" y="2458116"/>
            <a:ext cx="762000" cy="1355982"/>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2" name="Picture 81" descr="85530A_1_front_300px.gif"/>
          <p:cNvPicPr>
            <a:picLocks noChangeAspect="1"/>
          </p:cNvPicPr>
          <p:nvPr/>
        </p:nvPicPr>
        <p:blipFill>
          <a:blip r:embed="rId5" cstate="print"/>
          <a:stretch>
            <a:fillRect/>
          </a:stretch>
        </p:blipFill>
        <p:spPr>
          <a:xfrm>
            <a:off x="6876584" y="2090530"/>
            <a:ext cx="559070" cy="359669"/>
          </a:xfrm>
          <a:prstGeom prst="rect">
            <a:avLst/>
          </a:prstGeom>
        </p:spPr>
      </p:pic>
      <p:sp>
        <p:nvSpPr>
          <p:cNvPr id="80" name="Freeform 79"/>
          <p:cNvSpPr/>
          <p:nvPr/>
        </p:nvSpPr>
        <p:spPr>
          <a:xfrm>
            <a:off x="6533322" y="2395830"/>
            <a:ext cx="762000" cy="1355982"/>
          </a:xfrm>
          <a:custGeom>
            <a:avLst/>
            <a:gdLst>
              <a:gd name="connsiteX0" fmla="*/ 0 w 685800"/>
              <a:gd name="connsiteY0" fmla="*/ 1304925 h 1304925"/>
              <a:gd name="connsiteX1" fmla="*/ 209550 w 685800"/>
              <a:gd name="connsiteY1" fmla="*/ 590550 h 1304925"/>
              <a:gd name="connsiteX2" fmla="*/ 495300 w 685800"/>
              <a:gd name="connsiteY2" fmla="*/ 771525 h 1304925"/>
              <a:gd name="connsiteX3" fmla="*/ 685800 w 685800"/>
              <a:gd name="connsiteY3" fmla="*/ 0 h 1304925"/>
            </a:gdLst>
            <a:ahLst/>
            <a:cxnLst>
              <a:cxn ang="0">
                <a:pos x="connsiteX0" y="connsiteY0"/>
              </a:cxn>
              <a:cxn ang="0">
                <a:pos x="connsiteX1" y="connsiteY1"/>
              </a:cxn>
              <a:cxn ang="0">
                <a:pos x="connsiteX2" y="connsiteY2"/>
              </a:cxn>
              <a:cxn ang="0">
                <a:pos x="connsiteX3" y="connsiteY3"/>
              </a:cxn>
            </a:cxnLst>
            <a:rect l="l" t="t" r="r" b="b"/>
            <a:pathLst>
              <a:path w="685800" h="1304925">
                <a:moveTo>
                  <a:pt x="0" y="1304925"/>
                </a:moveTo>
                <a:cubicBezTo>
                  <a:pt x="63500" y="992187"/>
                  <a:pt x="127000" y="679450"/>
                  <a:pt x="209550" y="590550"/>
                </a:cubicBezTo>
                <a:cubicBezTo>
                  <a:pt x="292100" y="501650"/>
                  <a:pt x="415925" y="869950"/>
                  <a:pt x="495300" y="771525"/>
                </a:cubicBezTo>
                <a:cubicBezTo>
                  <a:pt x="574675" y="673100"/>
                  <a:pt x="685800" y="0"/>
                  <a:pt x="6858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4" name="Straight Connector 83"/>
          <p:cNvCxnSpPr/>
          <p:nvPr/>
        </p:nvCxnSpPr>
        <p:spPr>
          <a:xfrm>
            <a:off x="6477000" y="4480760"/>
            <a:ext cx="228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304722" y="5549113"/>
            <a:ext cx="228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359116" y="838200"/>
            <a:ext cx="2877712" cy="369332"/>
          </a:xfrm>
          <a:prstGeom prst="rect">
            <a:avLst/>
          </a:prstGeom>
          <a:noFill/>
        </p:spPr>
        <p:txBody>
          <a:bodyPr wrap="none" rtlCol="0">
            <a:spAutoFit/>
          </a:bodyPr>
          <a:lstStyle/>
          <a:p>
            <a:pPr algn="ctr"/>
            <a:r>
              <a:rPr lang="en-US" dirty="0" smtClean="0"/>
              <a:t>Thermal-vacuum chamber</a:t>
            </a:r>
            <a:endParaRPr lang="en-US" dirty="0"/>
          </a:p>
        </p:txBody>
      </p:sp>
      <p:sp>
        <p:nvSpPr>
          <p:cNvPr id="88" name="TextBox 87"/>
          <p:cNvSpPr txBox="1"/>
          <p:nvPr/>
        </p:nvSpPr>
        <p:spPr>
          <a:xfrm>
            <a:off x="914400" y="5791200"/>
            <a:ext cx="3056799" cy="276999"/>
          </a:xfrm>
          <a:prstGeom prst="rect">
            <a:avLst/>
          </a:prstGeom>
          <a:noFill/>
        </p:spPr>
        <p:txBody>
          <a:bodyPr wrap="none" rtlCol="0">
            <a:spAutoFit/>
          </a:bodyPr>
          <a:lstStyle/>
          <a:p>
            <a:r>
              <a:rPr lang="en-US" sz="1200" dirty="0" smtClean="0"/>
              <a:t>½ of 85554A Calpod drive extension cable</a:t>
            </a:r>
            <a:endParaRPr lang="en-US" sz="1200" dirty="0"/>
          </a:p>
        </p:txBody>
      </p:sp>
      <p:sp>
        <p:nvSpPr>
          <p:cNvPr id="89" name="TextBox 88"/>
          <p:cNvSpPr txBox="1"/>
          <p:nvPr/>
        </p:nvSpPr>
        <p:spPr>
          <a:xfrm>
            <a:off x="4762481" y="4356240"/>
            <a:ext cx="1638319" cy="400110"/>
          </a:xfrm>
          <a:prstGeom prst="rect">
            <a:avLst/>
          </a:prstGeom>
          <a:noFill/>
        </p:spPr>
        <p:txBody>
          <a:bodyPr wrap="square" rtlCol="0">
            <a:spAutoFit/>
          </a:bodyPr>
          <a:lstStyle/>
          <a:p>
            <a:r>
              <a:rPr lang="en-US" sz="1000" dirty="0" smtClean="0"/>
              <a:t>½ of 8554A Calpod drive extension cable</a:t>
            </a:r>
            <a:endParaRPr lang="en-US" sz="1000" dirty="0"/>
          </a:p>
        </p:txBody>
      </p:sp>
      <p:sp>
        <p:nvSpPr>
          <p:cNvPr id="90" name="TextBox 89"/>
          <p:cNvSpPr txBox="1"/>
          <p:nvPr/>
        </p:nvSpPr>
        <p:spPr>
          <a:xfrm>
            <a:off x="7128289" y="4256681"/>
            <a:ext cx="1707519" cy="246221"/>
          </a:xfrm>
          <a:prstGeom prst="rect">
            <a:avLst/>
          </a:prstGeom>
          <a:noFill/>
        </p:spPr>
        <p:txBody>
          <a:bodyPr wrap="none" rtlCol="0">
            <a:spAutoFit/>
          </a:bodyPr>
          <a:lstStyle/>
          <a:p>
            <a:r>
              <a:rPr lang="en-US" sz="1000" dirty="0" smtClean="0"/>
              <a:t>85555A Splitter drive cable</a:t>
            </a:r>
            <a:endParaRPr lang="en-US" sz="1000" dirty="0"/>
          </a:p>
        </p:txBody>
      </p:sp>
      <p:sp>
        <p:nvSpPr>
          <p:cNvPr id="91" name="TextBox 90"/>
          <p:cNvSpPr txBox="1"/>
          <p:nvPr/>
        </p:nvSpPr>
        <p:spPr>
          <a:xfrm>
            <a:off x="7128289" y="5381531"/>
            <a:ext cx="1707519" cy="246221"/>
          </a:xfrm>
          <a:prstGeom prst="rect">
            <a:avLst/>
          </a:prstGeom>
          <a:noFill/>
        </p:spPr>
        <p:txBody>
          <a:bodyPr wrap="none" rtlCol="0">
            <a:spAutoFit/>
          </a:bodyPr>
          <a:lstStyle/>
          <a:p>
            <a:r>
              <a:rPr lang="en-US" sz="1000" dirty="0" smtClean="0"/>
              <a:t>85555A Splitter drive cable</a:t>
            </a:r>
            <a:endParaRPr lang="en-US" sz="1000" dirty="0"/>
          </a:p>
        </p:txBody>
      </p:sp>
      <p:cxnSp>
        <p:nvCxnSpPr>
          <p:cNvPr id="93" name="Straight Arrow Connector 92"/>
          <p:cNvCxnSpPr/>
          <p:nvPr/>
        </p:nvCxnSpPr>
        <p:spPr>
          <a:xfrm flipH="1" flipV="1">
            <a:off x="6934201" y="5486400"/>
            <a:ext cx="347869" cy="62713"/>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6954355" y="4379791"/>
            <a:ext cx="327715" cy="57965"/>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9" idx="2"/>
          </p:cNvCxnSpPr>
          <p:nvPr/>
        </p:nvCxnSpPr>
        <p:spPr>
          <a:xfrm flipH="1">
            <a:off x="5359116" y="4756350"/>
            <a:ext cx="222525" cy="62518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26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Calpod Control Cables &amp; Thermal Chambers</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18</a:t>
            </a:fld>
            <a:endParaRPr lang="en-US" dirty="0"/>
          </a:p>
        </p:txBody>
      </p:sp>
      <p:pic>
        <p:nvPicPr>
          <p:cNvPr id="1026" name="Picture 2" descr="I:\DATA\CTD\CalPod\Photos\85523A_N5245A_Chamber_30_2011Feb1_600px.gif"/>
          <p:cNvPicPr>
            <a:picLocks noChangeAspect="1" noChangeArrowheads="1"/>
          </p:cNvPicPr>
          <p:nvPr/>
        </p:nvPicPr>
        <p:blipFill rotWithShape="1">
          <a:blip r:embed="rId2">
            <a:extLst>
              <a:ext uri="{28A0092B-C50C-407E-A947-70E740481C1C}">
                <a14:useLocalDpi xmlns:a14="http://schemas.microsoft.com/office/drawing/2010/main" val="0"/>
              </a:ext>
            </a:extLst>
          </a:blip>
          <a:srcRect l="-402" r="35884"/>
          <a:stretch/>
        </p:blipFill>
        <p:spPr bwMode="auto">
          <a:xfrm>
            <a:off x="4648200" y="990600"/>
            <a:ext cx="3657600" cy="4895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1371600"/>
            <a:ext cx="4343400" cy="2031325"/>
          </a:xfrm>
          <a:prstGeom prst="rect">
            <a:avLst/>
          </a:prstGeom>
          <a:noFill/>
        </p:spPr>
        <p:txBody>
          <a:bodyPr wrap="square" rtlCol="0">
            <a:spAutoFit/>
          </a:bodyPr>
          <a:lstStyle/>
          <a:p>
            <a:r>
              <a:rPr lang="en-US" dirty="0" smtClean="0"/>
              <a:t>Thermal chambers typically have large holes that have a foam plug.  Both the RF and Calpod control cables are typically routed through these holes in the temperature chamber, and then have the foam plug inserted, as shown in this photo</a:t>
            </a:r>
            <a:endParaRPr lang="en-US" dirty="0"/>
          </a:p>
        </p:txBody>
      </p:sp>
      <p:cxnSp>
        <p:nvCxnSpPr>
          <p:cNvPr id="9" name="Straight Arrow Connector 8"/>
          <p:cNvCxnSpPr/>
          <p:nvPr/>
        </p:nvCxnSpPr>
        <p:spPr>
          <a:xfrm>
            <a:off x="3657600" y="3200400"/>
            <a:ext cx="2209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66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Refresh Modules (Calpods)</a:t>
            </a:r>
            <a:endParaRPr lang="en-US" dirty="0"/>
          </a:p>
        </p:txBody>
      </p:sp>
      <p:sp>
        <p:nvSpPr>
          <p:cNvPr id="3" name="Content Placeholder 2"/>
          <p:cNvSpPr>
            <a:spLocks noGrp="1"/>
          </p:cNvSpPr>
          <p:nvPr>
            <p:ph sz="half" idx="1"/>
          </p:nvPr>
        </p:nvSpPr>
        <p:spPr/>
        <p:txBody>
          <a:bodyPr>
            <a:noAutofit/>
          </a:bodyPr>
          <a:lstStyle/>
          <a:p>
            <a:r>
              <a:rPr lang="en-US" sz="1600" dirty="0" smtClean="0">
                <a:latin typeface="Times New Roman" pitchFamily="18" charset="0"/>
                <a:cs typeface="Times New Roman" pitchFamily="18" charset="0"/>
              </a:rPr>
              <a:t>Agilent Technologies 855xxA Series calibration refresh modules, also know as Calpods, provide a new and unique way to quickly and easily refresh a network analyzer calibration.  </a:t>
            </a:r>
          </a:p>
          <a:p>
            <a:r>
              <a:rPr lang="en-US" sz="1600" dirty="0" smtClean="0">
                <a:latin typeface="Times New Roman" pitchFamily="18" charset="0"/>
                <a:cs typeface="Times New Roman" pitchFamily="18" charset="0"/>
              </a:rPr>
              <a:t>Have you ever wondered right before making a measurement, “is this calibration still valid?”  In the middle of a very long testing sequence or when making a critical measurement is not the time to be concerned about whether or not the calibration is still valid!  With calibration refresh modules, you can be assured of a valid calibration quickly – at the simple touch of a button, without removing the DUT, and without the physical connection of calibration standards. </a:t>
            </a:r>
            <a:endParaRPr lang="en-US" sz="16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914400"/>
            <a:ext cx="4270248" cy="5105400"/>
          </a:xfrm>
        </p:spPr>
        <p:txBody>
          <a:bodyPr>
            <a:normAutofit fontScale="77500" lnSpcReduction="20000"/>
          </a:bodyPr>
          <a:lstStyle/>
          <a:p>
            <a:r>
              <a:rPr lang="en-US" dirty="0" smtClean="0">
                <a:solidFill>
                  <a:schemeClr val="accent1"/>
                </a:solidFill>
              </a:rPr>
              <a:t>Applications that benefit from the new calibration refresh modules:</a:t>
            </a:r>
          </a:p>
          <a:p>
            <a:pPr marL="342900" indent="-171450">
              <a:buFont typeface="Arial" pitchFamily="34" charset="0"/>
              <a:buChar char="•"/>
            </a:pPr>
            <a:r>
              <a:rPr lang="en-US" dirty="0" smtClean="0"/>
              <a:t>Thermal vacuum testing</a:t>
            </a:r>
          </a:p>
          <a:p>
            <a:pPr marL="342900" indent="-171450">
              <a:buFont typeface="Arial" pitchFamily="34" charset="0"/>
              <a:buChar char="•"/>
            </a:pPr>
            <a:r>
              <a:rPr lang="en-US" dirty="0" smtClean="0"/>
              <a:t>Temperature chamber testing </a:t>
            </a:r>
          </a:p>
          <a:p>
            <a:pPr marL="342900" indent="-171450">
              <a:buFont typeface="Arial" pitchFamily="34" charset="0"/>
              <a:buChar char="•"/>
            </a:pPr>
            <a:r>
              <a:rPr lang="en-US" dirty="0" smtClean="0"/>
              <a:t>Measurement of low-loss devices</a:t>
            </a:r>
          </a:p>
          <a:p>
            <a:pPr marL="342900" indent="-171450">
              <a:buFont typeface="Arial" pitchFamily="34" charset="0"/>
              <a:buChar char="•"/>
            </a:pPr>
            <a:r>
              <a:rPr lang="en-US" dirty="0" smtClean="0"/>
              <a:t>Very accurate phase measurements</a:t>
            </a:r>
          </a:p>
          <a:p>
            <a:pPr marL="342900" indent="-171450">
              <a:buFont typeface="Arial" pitchFamily="34" charset="0"/>
              <a:buChar char="•"/>
            </a:pPr>
            <a:r>
              <a:rPr lang="en-US" dirty="0" smtClean="0"/>
              <a:t>Applications that require frequent recalibrations</a:t>
            </a:r>
          </a:p>
          <a:p>
            <a:pPr marL="342900" indent="-171450">
              <a:buFont typeface="Arial" pitchFamily="34" charset="0"/>
              <a:buChar char="•"/>
            </a:pPr>
            <a:r>
              <a:rPr lang="en-US" dirty="0" smtClean="0"/>
              <a:t>Provide the closest device tolerances in production testing</a:t>
            </a:r>
          </a:p>
          <a:p>
            <a:pPr marL="342900" indent="-171450">
              <a:buFont typeface="Arial" pitchFamily="34" charset="0"/>
              <a:buChar char="•"/>
            </a:pPr>
            <a:r>
              <a:rPr lang="en-US" dirty="0" smtClean="0"/>
              <a:t>Applications that have complex and lengthy calibrations, such as multi—ort measurement</a:t>
            </a:r>
          </a:p>
          <a:p>
            <a:pPr marL="342900" indent="-171450">
              <a:buFont typeface="Arial" pitchFamily="34" charset="0"/>
              <a:buChar char="•"/>
            </a:pPr>
            <a:r>
              <a:rPr lang="en-US" dirty="0" smtClean="0"/>
              <a:t>Measurement of cables installed in aircraft</a:t>
            </a:r>
          </a:p>
          <a:p>
            <a:pPr marL="342900" indent="-171450">
              <a:buFont typeface="Arial" pitchFamily="34" charset="0"/>
              <a:buChar char="•"/>
            </a:pPr>
            <a:r>
              <a:rPr lang="en-US" dirty="0" smtClean="0"/>
              <a:t>Remove switch matrix repeatability errors</a:t>
            </a:r>
          </a:p>
          <a:p>
            <a:pPr marL="342900" indent="-171450">
              <a:buFont typeface="Arial" pitchFamily="34" charset="0"/>
              <a:buChar char="•"/>
            </a:pPr>
            <a:r>
              <a:rPr lang="en-US" dirty="0" smtClean="0"/>
              <a:t>Remove switch and connector repeatability errors in complex ATE test systems</a:t>
            </a:r>
            <a:endParaRPr lang="en-US" dirty="0"/>
          </a:p>
        </p:txBody>
      </p:sp>
      <p:sp>
        <p:nvSpPr>
          <p:cNvPr id="5" name="Date Placeholder 4"/>
          <p:cNvSpPr>
            <a:spLocks noGrp="1"/>
          </p:cNvSpPr>
          <p:nvPr>
            <p:ph type="dt" sz="half" idx="10"/>
          </p:nvPr>
        </p:nvSpPr>
        <p:spPr/>
        <p:txBody>
          <a:bodyPr/>
          <a:lstStyle/>
          <a:p>
            <a:fld id="{6BF317B0-ACD1-4018-BDAC-DAF5BECD3A87}" type="datetime4">
              <a:rPr lang="en-US" smtClean="0"/>
              <a:pPr/>
              <a:t>November 16, 2012</a:t>
            </a:fld>
            <a:endParaRPr lang="en-US" dirty="0"/>
          </a:p>
        </p:txBody>
      </p:sp>
      <p:sp>
        <p:nvSpPr>
          <p:cNvPr id="6" name="Footer Placeholder 5"/>
          <p:cNvSpPr>
            <a:spLocks noGrp="1"/>
          </p:cNvSpPr>
          <p:nvPr>
            <p:ph type="ftr" sz="quarter" idx="3"/>
          </p:nvPr>
        </p:nvSpPr>
        <p:spPr/>
        <p:txBody>
          <a:bodyPr/>
          <a:lstStyle/>
          <a:p>
            <a:r>
              <a:rPr lang="en-US" smtClean="0"/>
              <a:t>Confidentiality Label</a:t>
            </a:r>
            <a:endParaRPr lang="en-US" dirty="0"/>
          </a:p>
        </p:txBody>
      </p:sp>
      <p:sp>
        <p:nvSpPr>
          <p:cNvPr id="7" name="Slide Number Placeholder 6"/>
          <p:cNvSpPr>
            <a:spLocks noGrp="1"/>
          </p:cNvSpPr>
          <p:nvPr>
            <p:ph type="sldNum" sz="quarter" idx="4"/>
          </p:nvPr>
        </p:nvSpPr>
        <p:spPr/>
        <p:txBody>
          <a:bodyPr/>
          <a:lstStyle/>
          <a:p>
            <a:fld id="{793EC66B-EF27-4603-8557-B6CFD2D77735}" type="slidenum">
              <a:rPr lang="en-US" smtClean="0"/>
              <a:pPr/>
              <a:t>2</a:t>
            </a:fld>
            <a:endParaRPr lang="en-US" dirty="0"/>
          </a:p>
        </p:txBody>
      </p:sp>
    </p:spTree>
    <p:extLst>
      <p:ext uri="{BB962C8B-B14F-4D97-AF65-F5344CB8AC3E}">
        <p14:creationId xmlns:p14="http://schemas.microsoft.com/office/powerpoint/2010/main" val="364520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95944" cy="533400"/>
          </a:xfrm>
        </p:spPr>
        <p:txBody>
          <a:bodyPr/>
          <a:lstStyle/>
          <a:p>
            <a:r>
              <a:rPr lang="en-US" dirty="0" err="1" smtClean="0"/>
              <a:t>CalPods</a:t>
            </a:r>
            <a:r>
              <a:rPr lang="en-US" dirty="0" smtClean="0"/>
              <a:t>: Calibration Refresh Modules</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a:t>
            </a:fld>
            <a:endParaRPr lang="en-US" dirty="0"/>
          </a:p>
        </p:txBody>
      </p:sp>
      <p:pic>
        <p:nvPicPr>
          <p:cNvPr id="8" name="Picture 7" descr="85523A_angled_330_w_2_85541As_600px.gif"/>
          <p:cNvPicPr>
            <a:picLocks noChangeAspect="1"/>
          </p:cNvPicPr>
          <p:nvPr/>
        </p:nvPicPr>
        <p:blipFill>
          <a:blip r:embed="rId3" cstate="print"/>
          <a:stretch>
            <a:fillRect/>
          </a:stretch>
        </p:blipFill>
        <p:spPr>
          <a:xfrm>
            <a:off x="304800" y="1143000"/>
            <a:ext cx="5715000" cy="3124200"/>
          </a:xfrm>
          <a:prstGeom prst="rect">
            <a:avLst/>
          </a:prstGeom>
        </p:spPr>
      </p:pic>
      <p:sp>
        <p:nvSpPr>
          <p:cNvPr id="9" name="TextBox 8"/>
          <p:cNvSpPr txBox="1"/>
          <p:nvPr/>
        </p:nvSpPr>
        <p:spPr>
          <a:xfrm>
            <a:off x="5257800" y="1295400"/>
            <a:ext cx="1954381" cy="369332"/>
          </a:xfrm>
          <a:prstGeom prst="rect">
            <a:avLst/>
          </a:prstGeom>
          <a:noFill/>
        </p:spPr>
        <p:txBody>
          <a:bodyPr wrap="none" rtlCol="0">
            <a:spAutoFit/>
          </a:bodyPr>
          <a:lstStyle/>
          <a:p>
            <a:r>
              <a:rPr lang="en-US" dirty="0" err="1" smtClean="0"/>
              <a:t>CalPod</a:t>
            </a:r>
            <a:r>
              <a:rPr lang="en-US" dirty="0" smtClean="0"/>
              <a:t> controller</a:t>
            </a:r>
            <a:endParaRPr lang="en-US" dirty="0"/>
          </a:p>
        </p:txBody>
      </p:sp>
      <p:sp>
        <p:nvSpPr>
          <p:cNvPr id="10" name="TextBox 9"/>
          <p:cNvSpPr txBox="1"/>
          <p:nvPr/>
        </p:nvSpPr>
        <p:spPr>
          <a:xfrm>
            <a:off x="5867400" y="2057400"/>
            <a:ext cx="3276600" cy="800219"/>
          </a:xfrm>
          <a:prstGeom prst="rect">
            <a:avLst/>
          </a:prstGeom>
          <a:noFill/>
        </p:spPr>
        <p:txBody>
          <a:bodyPr wrap="square" rtlCol="0">
            <a:spAutoFit/>
          </a:bodyPr>
          <a:lstStyle/>
          <a:p>
            <a:r>
              <a:rPr lang="en-US" dirty="0" err="1" smtClean="0"/>
              <a:t>CalPod</a:t>
            </a:r>
            <a:r>
              <a:rPr lang="en-US" dirty="0" smtClean="0"/>
              <a:t> control cables</a:t>
            </a:r>
          </a:p>
          <a:p>
            <a:r>
              <a:rPr lang="en-US" sz="1400" dirty="0" smtClean="0"/>
              <a:t>2 m lengths, optional 10 m extensions up to 30 meters</a:t>
            </a:r>
            <a:endParaRPr lang="en-US" sz="1400" dirty="0"/>
          </a:p>
        </p:txBody>
      </p:sp>
      <p:sp>
        <p:nvSpPr>
          <p:cNvPr id="11" name="TextBox 10"/>
          <p:cNvSpPr txBox="1"/>
          <p:nvPr/>
        </p:nvSpPr>
        <p:spPr>
          <a:xfrm>
            <a:off x="6553200" y="3200400"/>
            <a:ext cx="1965603" cy="800219"/>
          </a:xfrm>
          <a:prstGeom prst="rect">
            <a:avLst/>
          </a:prstGeom>
          <a:noFill/>
        </p:spPr>
        <p:txBody>
          <a:bodyPr wrap="none" rtlCol="0">
            <a:spAutoFit/>
          </a:bodyPr>
          <a:lstStyle/>
          <a:p>
            <a:r>
              <a:rPr lang="en-US" dirty="0" err="1" smtClean="0"/>
              <a:t>CalPods</a:t>
            </a:r>
            <a:endParaRPr lang="en-US" dirty="0" smtClean="0"/>
          </a:p>
          <a:p>
            <a:r>
              <a:rPr lang="en-US" sz="1400" dirty="0" smtClean="0"/>
              <a:t>100 MHz to 20 GHz or</a:t>
            </a:r>
          </a:p>
          <a:p>
            <a:r>
              <a:rPr lang="en-US" sz="1400" dirty="0" smtClean="0"/>
              <a:t>500 MHz to 40 GHz</a:t>
            </a:r>
          </a:p>
        </p:txBody>
      </p:sp>
      <p:cxnSp>
        <p:nvCxnSpPr>
          <p:cNvPr id="20" name="Straight Arrow Connector 19"/>
          <p:cNvCxnSpPr/>
          <p:nvPr/>
        </p:nvCxnSpPr>
        <p:spPr>
          <a:xfrm rot="10800000">
            <a:off x="6019800" y="3200400"/>
            <a:ext cx="533400" cy="22860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4724400" y="3505200"/>
            <a:ext cx="1828800" cy="7620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029200" y="2286000"/>
            <a:ext cx="838200" cy="22860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886200" y="1524000"/>
            <a:ext cx="1371600" cy="15240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CalPods</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4</a:t>
            </a:fld>
            <a:endParaRPr lang="en-US" dirty="0"/>
          </a:p>
        </p:txBody>
      </p:sp>
      <p:pic>
        <p:nvPicPr>
          <p:cNvPr id="6" name="Picture 5" descr="85530A_16_2011Feb1_300px.gif"/>
          <p:cNvPicPr>
            <a:picLocks noChangeAspect="1"/>
          </p:cNvPicPr>
          <p:nvPr/>
        </p:nvPicPr>
        <p:blipFill>
          <a:blip r:embed="rId3" cstate="print"/>
          <a:stretch>
            <a:fillRect/>
          </a:stretch>
        </p:blipFill>
        <p:spPr>
          <a:xfrm>
            <a:off x="381000" y="990600"/>
            <a:ext cx="2324100" cy="1278255"/>
          </a:xfrm>
          <a:prstGeom prst="rect">
            <a:avLst/>
          </a:prstGeom>
        </p:spPr>
      </p:pic>
      <p:pic>
        <p:nvPicPr>
          <p:cNvPr id="7" name="Picture 6" descr="85541A_14_2011Feb1_300px.gif"/>
          <p:cNvPicPr>
            <a:picLocks noChangeAspect="1"/>
          </p:cNvPicPr>
          <p:nvPr/>
        </p:nvPicPr>
        <p:blipFill>
          <a:blip r:embed="rId4" cstate="print"/>
          <a:stretch>
            <a:fillRect/>
          </a:stretch>
        </p:blipFill>
        <p:spPr>
          <a:xfrm>
            <a:off x="381000" y="2590800"/>
            <a:ext cx="2398329" cy="1391031"/>
          </a:xfrm>
          <a:prstGeom prst="rect">
            <a:avLst/>
          </a:prstGeom>
        </p:spPr>
      </p:pic>
      <p:pic>
        <p:nvPicPr>
          <p:cNvPr id="9218" name="Picture 2" descr="DSC01884 mod"/>
          <p:cNvPicPr>
            <a:picLocks noChangeAspect="1" noChangeArrowheads="1"/>
          </p:cNvPicPr>
          <p:nvPr/>
        </p:nvPicPr>
        <p:blipFill>
          <a:blip r:embed="rId5" cstate="print"/>
          <a:srcRect/>
          <a:stretch>
            <a:fillRect/>
          </a:stretch>
        </p:blipFill>
        <p:spPr bwMode="auto">
          <a:xfrm>
            <a:off x="457200" y="4267200"/>
            <a:ext cx="2362200" cy="1769726"/>
          </a:xfrm>
          <a:prstGeom prst="rect">
            <a:avLst/>
          </a:prstGeom>
          <a:noFill/>
          <a:ln w="9525">
            <a:noFill/>
            <a:miter lim="800000"/>
            <a:headEnd/>
            <a:tailEnd/>
          </a:ln>
        </p:spPr>
      </p:pic>
      <p:sp>
        <p:nvSpPr>
          <p:cNvPr id="9" name="Rectangle 8"/>
          <p:cNvSpPr/>
          <p:nvPr/>
        </p:nvSpPr>
        <p:spPr>
          <a:xfrm>
            <a:off x="2971800" y="838200"/>
            <a:ext cx="6019800" cy="1354217"/>
          </a:xfrm>
          <a:prstGeom prst="rect">
            <a:avLst/>
          </a:prstGeom>
        </p:spPr>
        <p:txBody>
          <a:bodyPr wrap="square">
            <a:spAutoFit/>
          </a:bodyPr>
          <a:lstStyle/>
          <a:p>
            <a:pPr>
              <a:spcAft>
                <a:spcPts val="600"/>
              </a:spcAft>
            </a:pPr>
            <a:r>
              <a:rPr lang="en-US" u="sng" dirty="0" smtClean="0">
                <a:solidFill>
                  <a:srgbClr val="0070C0"/>
                </a:solidFill>
              </a:rPr>
              <a:t>Ambient temperature CalPods</a:t>
            </a:r>
          </a:p>
          <a:p>
            <a:pPr marL="228600" indent="114300">
              <a:spcAft>
                <a:spcPts val="300"/>
              </a:spcAft>
              <a:buFont typeface="Arial" pitchFamily="34" charset="0"/>
              <a:buChar char="•"/>
            </a:pPr>
            <a:r>
              <a:rPr lang="en-US" dirty="0" smtClean="0"/>
              <a:t>For bench top and ambient measurement applications </a:t>
            </a:r>
          </a:p>
          <a:p>
            <a:pPr marL="228600" indent="114300">
              <a:spcAft>
                <a:spcPts val="300"/>
              </a:spcAft>
              <a:buFont typeface="Arial" pitchFamily="34" charset="0"/>
              <a:buChar char="•"/>
            </a:pPr>
            <a:r>
              <a:rPr lang="en-US" dirty="0" smtClean="0"/>
              <a:t>85530A 20 GHz ambient CalPod module</a:t>
            </a:r>
          </a:p>
          <a:p>
            <a:pPr marL="228600" indent="114300">
              <a:spcAft>
                <a:spcPts val="1200"/>
              </a:spcAft>
              <a:buFont typeface="Arial" pitchFamily="34" charset="0"/>
              <a:buChar char="•"/>
            </a:pPr>
            <a:r>
              <a:rPr lang="en-US" dirty="0" smtClean="0"/>
              <a:t>85540A  40 GHz ambient CalPod module</a:t>
            </a:r>
          </a:p>
        </p:txBody>
      </p:sp>
      <p:sp>
        <p:nvSpPr>
          <p:cNvPr id="10" name="Rectangle 9"/>
          <p:cNvSpPr/>
          <p:nvPr/>
        </p:nvSpPr>
        <p:spPr>
          <a:xfrm>
            <a:off x="2971800" y="2514600"/>
            <a:ext cx="6019800" cy="1908215"/>
          </a:xfrm>
          <a:prstGeom prst="rect">
            <a:avLst/>
          </a:prstGeom>
        </p:spPr>
        <p:txBody>
          <a:bodyPr wrap="square">
            <a:spAutoFit/>
          </a:bodyPr>
          <a:lstStyle/>
          <a:p>
            <a:pPr>
              <a:spcAft>
                <a:spcPts val="600"/>
              </a:spcAft>
            </a:pPr>
            <a:r>
              <a:rPr lang="en-US" u="sng" dirty="0" smtClean="0">
                <a:solidFill>
                  <a:srgbClr val="0070C0"/>
                </a:solidFill>
              </a:rPr>
              <a:t>Temperature compensated CalPods</a:t>
            </a:r>
          </a:p>
          <a:p>
            <a:pPr marL="400050" indent="-171450">
              <a:spcAft>
                <a:spcPts val="300"/>
              </a:spcAft>
              <a:buFont typeface="Arial" pitchFamily="34" charset="0"/>
              <a:buChar char="•"/>
            </a:pPr>
            <a:r>
              <a:rPr lang="en-US" dirty="0" smtClean="0"/>
              <a:t>For hot plate &amp; temperature chamber applications </a:t>
            </a:r>
          </a:p>
          <a:p>
            <a:pPr marL="400050" indent="-171450">
              <a:spcAft>
                <a:spcPts val="300"/>
              </a:spcAft>
              <a:buFont typeface="Arial" pitchFamily="34" charset="0"/>
              <a:buChar char="•"/>
            </a:pPr>
            <a:r>
              <a:rPr lang="en-US" dirty="0" smtClean="0"/>
              <a:t>85531A 20 GHz Temperature compensated CalPod module</a:t>
            </a:r>
          </a:p>
          <a:p>
            <a:pPr marL="400050" indent="-171450">
              <a:spcAft>
                <a:spcPts val="1200"/>
              </a:spcAft>
              <a:buFont typeface="Arial" pitchFamily="34" charset="0"/>
              <a:buChar char="•"/>
            </a:pPr>
            <a:r>
              <a:rPr lang="en-US" dirty="0" smtClean="0"/>
              <a:t>85541A  40 GHz Temperature compensated CalPod module</a:t>
            </a:r>
          </a:p>
        </p:txBody>
      </p:sp>
      <p:sp>
        <p:nvSpPr>
          <p:cNvPr id="11" name="Rectangle 10"/>
          <p:cNvSpPr/>
          <p:nvPr/>
        </p:nvSpPr>
        <p:spPr>
          <a:xfrm>
            <a:off x="2971800" y="4343400"/>
            <a:ext cx="6172200" cy="1669688"/>
          </a:xfrm>
          <a:prstGeom prst="rect">
            <a:avLst/>
          </a:prstGeom>
        </p:spPr>
        <p:txBody>
          <a:bodyPr wrap="square">
            <a:spAutoFit/>
          </a:bodyPr>
          <a:lstStyle/>
          <a:p>
            <a:pPr>
              <a:spcAft>
                <a:spcPts val="600"/>
              </a:spcAft>
            </a:pPr>
            <a:r>
              <a:rPr lang="en-US" u="sng" dirty="0" smtClean="0">
                <a:solidFill>
                  <a:srgbClr val="0070C0"/>
                </a:solidFill>
              </a:rPr>
              <a:t>Thermal Vacuum CalPods</a:t>
            </a:r>
          </a:p>
          <a:p>
            <a:pPr marL="228600" indent="114300">
              <a:spcAft>
                <a:spcPts val="300"/>
              </a:spcAft>
              <a:buFont typeface="Arial" pitchFamily="34" charset="0"/>
              <a:buChar char="•"/>
            </a:pPr>
            <a:r>
              <a:rPr lang="en-US" dirty="0" smtClean="0"/>
              <a:t>For thermal vacuum chamber applications </a:t>
            </a:r>
          </a:p>
          <a:p>
            <a:pPr marL="228600" indent="114300">
              <a:spcAft>
                <a:spcPts val="300"/>
              </a:spcAft>
              <a:buFont typeface="Arial" pitchFamily="34" charset="0"/>
              <a:buChar char="•"/>
            </a:pPr>
            <a:r>
              <a:rPr lang="en-US" dirty="0" smtClean="0"/>
              <a:t>85532A 20 GHz Thermal-vacuum environment Calpod</a:t>
            </a:r>
          </a:p>
          <a:p>
            <a:pPr marL="228600" indent="114300">
              <a:spcAft>
                <a:spcPts val="300"/>
              </a:spcAft>
              <a:buFont typeface="Arial" pitchFamily="34" charset="0"/>
              <a:buChar char="•"/>
            </a:pPr>
            <a:r>
              <a:rPr lang="en-US" dirty="0" smtClean="0"/>
              <a:t>85542A 40 GHz Thermal-vacuum environment Calpod</a:t>
            </a:r>
          </a:p>
          <a:p>
            <a:pPr marL="228600" indent="114300">
              <a:spcAft>
                <a:spcPts val="1200"/>
              </a:spcAft>
              <a:buFont typeface="Arial" pitchFamily="34" charset="0"/>
              <a:buChar char="•"/>
            </a:pPr>
            <a:r>
              <a:rPr lang="en-US" dirty="0" smtClean="0"/>
              <a:t>Performance similar to temp. compensated CalPods</a:t>
            </a:r>
          </a:p>
        </p:txBody>
      </p:sp>
      <p:sp>
        <p:nvSpPr>
          <p:cNvPr id="8" name="TextBox 7"/>
          <p:cNvSpPr txBox="1"/>
          <p:nvPr/>
        </p:nvSpPr>
        <p:spPr>
          <a:xfrm>
            <a:off x="128484" y="5562600"/>
            <a:ext cx="2903359" cy="738664"/>
          </a:xfrm>
          <a:prstGeom prst="rect">
            <a:avLst/>
          </a:prstGeom>
          <a:noFill/>
        </p:spPr>
        <p:txBody>
          <a:bodyPr wrap="none" rtlCol="0">
            <a:spAutoFit/>
          </a:bodyPr>
          <a:lstStyle/>
          <a:p>
            <a:r>
              <a:rPr lang="en-US" sz="1400" dirty="0" smtClean="0">
                <a:solidFill>
                  <a:srgbClr val="FF0000"/>
                </a:solidFill>
              </a:rPr>
              <a:t>Not a current photo…</a:t>
            </a:r>
          </a:p>
          <a:p>
            <a:r>
              <a:rPr lang="en-US" sz="1400" dirty="0" smtClean="0">
                <a:solidFill>
                  <a:srgbClr val="FF0000"/>
                </a:solidFill>
              </a:rPr>
              <a:t>New photo coming…</a:t>
            </a:r>
          </a:p>
          <a:p>
            <a:r>
              <a:rPr lang="en-US" sz="1400" dirty="0" smtClean="0">
                <a:solidFill>
                  <a:srgbClr val="FF0000"/>
                </a:solidFill>
              </a:rPr>
              <a:t>Will look exactly like above photos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95944" cy="533400"/>
          </a:xfrm>
        </p:spPr>
        <p:txBody>
          <a:bodyPr/>
          <a:lstStyle/>
          <a:p>
            <a:pPr algn="ctr"/>
            <a:r>
              <a:rPr lang="en-US" dirty="0" smtClean="0"/>
              <a:t>Basic CalPod Configuration for a two-port DUT</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a:t>
            </a:fld>
            <a:endParaRPr lang="en-US" dirty="0"/>
          </a:p>
        </p:txBody>
      </p:sp>
      <p:pic>
        <p:nvPicPr>
          <p:cNvPr id="8" name="Picture 2" descr="http://www.soco.agilent.com/~renolagr/CTD_Website/art/85523A_1_front.gif"/>
          <p:cNvPicPr>
            <a:picLocks noChangeAspect="1" noChangeArrowheads="1"/>
          </p:cNvPicPr>
          <p:nvPr/>
        </p:nvPicPr>
        <p:blipFill>
          <a:blip r:embed="rId3" cstate="print"/>
          <a:srcRect/>
          <a:stretch>
            <a:fillRect/>
          </a:stretch>
        </p:blipFill>
        <p:spPr bwMode="auto">
          <a:xfrm>
            <a:off x="1828800" y="990600"/>
            <a:ext cx="1979222" cy="762000"/>
          </a:xfrm>
          <a:prstGeom prst="rect">
            <a:avLst/>
          </a:prstGeom>
          <a:noFill/>
        </p:spPr>
      </p:pic>
      <p:pic>
        <p:nvPicPr>
          <p:cNvPr id="9" name="Picture 8" descr="N5244A_43.5 GHz_front.jpg"/>
          <p:cNvPicPr>
            <a:picLocks noChangeAspect="1"/>
          </p:cNvPicPr>
          <p:nvPr/>
        </p:nvPicPr>
        <p:blipFill>
          <a:blip r:embed="rId4" cstate="print"/>
          <a:stretch>
            <a:fillRect/>
          </a:stretch>
        </p:blipFill>
        <p:spPr>
          <a:xfrm>
            <a:off x="1752600" y="1828800"/>
            <a:ext cx="2286000" cy="1492250"/>
          </a:xfrm>
          <a:prstGeom prst="rect">
            <a:avLst/>
          </a:prstGeom>
        </p:spPr>
      </p:pic>
      <p:sp>
        <p:nvSpPr>
          <p:cNvPr id="34" name="TextBox 33"/>
          <p:cNvSpPr txBox="1"/>
          <p:nvPr/>
        </p:nvSpPr>
        <p:spPr>
          <a:xfrm>
            <a:off x="2438400" y="3276600"/>
            <a:ext cx="918841" cy="461665"/>
          </a:xfrm>
          <a:prstGeom prst="rect">
            <a:avLst/>
          </a:prstGeom>
          <a:noFill/>
        </p:spPr>
        <p:txBody>
          <a:bodyPr wrap="none" rtlCol="0">
            <a:spAutoFit/>
          </a:bodyPr>
          <a:lstStyle/>
          <a:p>
            <a:pPr algn="ctr"/>
            <a:r>
              <a:rPr lang="en-US" sz="1200" dirty="0" smtClean="0"/>
              <a:t>Microwave</a:t>
            </a:r>
          </a:p>
          <a:p>
            <a:pPr algn="ctr"/>
            <a:r>
              <a:rPr lang="en-US" sz="1200" dirty="0" smtClean="0"/>
              <a:t>test cables</a:t>
            </a:r>
            <a:endParaRPr lang="en-US" sz="1200" dirty="0"/>
          </a:p>
        </p:txBody>
      </p:sp>
      <p:sp>
        <p:nvSpPr>
          <p:cNvPr id="35" name="TextBox 34"/>
          <p:cNvSpPr txBox="1"/>
          <p:nvPr/>
        </p:nvSpPr>
        <p:spPr>
          <a:xfrm>
            <a:off x="4686043" y="1524000"/>
            <a:ext cx="2124299" cy="307777"/>
          </a:xfrm>
          <a:prstGeom prst="rect">
            <a:avLst/>
          </a:prstGeom>
          <a:noFill/>
        </p:spPr>
        <p:txBody>
          <a:bodyPr wrap="none" rtlCol="0">
            <a:spAutoFit/>
          </a:bodyPr>
          <a:lstStyle/>
          <a:p>
            <a:pPr algn="ctr"/>
            <a:r>
              <a:rPr lang="en-US" sz="1400" b="1" u="sng" dirty="0" smtClean="0"/>
              <a:t>CalPod Control Cables</a:t>
            </a:r>
            <a:endParaRPr lang="en-US" sz="1400" b="1" u="sng" dirty="0"/>
          </a:p>
        </p:txBody>
      </p:sp>
      <p:grpSp>
        <p:nvGrpSpPr>
          <p:cNvPr id="36" name="Group 35"/>
          <p:cNvGrpSpPr/>
          <p:nvPr/>
        </p:nvGrpSpPr>
        <p:grpSpPr>
          <a:xfrm>
            <a:off x="2286000" y="3769207"/>
            <a:ext cx="1243841" cy="2021993"/>
            <a:chOff x="6117330" y="1788007"/>
            <a:chExt cx="1243841" cy="2021993"/>
          </a:xfrm>
        </p:grpSpPr>
        <p:pic>
          <p:nvPicPr>
            <p:cNvPr id="11" name="Picture 10" descr="85530A_1_front_300px.gif"/>
            <p:cNvPicPr>
              <a:picLocks noChangeAspect="1"/>
            </p:cNvPicPr>
            <p:nvPr/>
          </p:nvPicPr>
          <p:blipFill>
            <a:blip r:embed="rId5" cstate="print"/>
            <a:stretch>
              <a:fillRect/>
            </a:stretch>
          </p:blipFill>
          <p:spPr>
            <a:xfrm rot="5400000">
              <a:off x="6017630" y="2189388"/>
              <a:ext cx="559070" cy="359669"/>
            </a:xfrm>
            <a:prstGeom prst="rect">
              <a:avLst/>
            </a:prstGeom>
          </p:spPr>
        </p:pic>
        <p:pic>
          <p:nvPicPr>
            <p:cNvPr id="12" name="Picture 11" descr="85530A_1_front_300px.gif"/>
            <p:cNvPicPr>
              <a:picLocks noChangeAspect="1"/>
            </p:cNvPicPr>
            <p:nvPr/>
          </p:nvPicPr>
          <p:blipFill>
            <a:blip r:embed="rId5" cstate="print"/>
            <a:stretch>
              <a:fillRect/>
            </a:stretch>
          </p:blipFill>
          <p:spPr>
            <a:xfrm rot="16200000">
              <a:off x="6913167" y="1885241"/>
              <a:ext cx="545237" cy="350770"/>
            </a:xfrm>
            <a:prstGeom prst="rect">
              <a:avLst/>
            </a:prstGeom>
          </p:spPr>
        </p:pic>
        <p:cxnSp>
          <p:nvCxnSpPr>
            <p:cNvPr id="37" name="Straight Connector 36"/>
            <p:cNvCxnSpPr/>
            <p:nvPr/>
          </p:nvCxnSpPr>
          <p:spPr>
            <a:xfrm rot="10800000" flipH="1" flipV="1">
              <a:off x="7010400" y="2057400"/>
              <a:ext cx="6459" cy="129217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09186" y="3348335"/>
              <a:ext cx="1003800" cy="461665"/>
            </a:xfrm>
            <a:prstGeom prst="rect">
              <a:avLst/>
            </a:prstGeom>
            <a:noFill/>
          </p:spPr>
          <p:txBody>
            <a:bodyPr wrap="none" rtlCol="0">
              <a:spAutoFit/>
            </a:bodyPr>
            <a:lstStyle/>
            <a:p>
              <a:pPr algn="ctr"/>
              <a:r>
                <a:rPr lang="en-US" sz="800" dirty="0" smtClean="0"/>
                <a:t>Calibration &amp; Test</a:t>
              </a:r>
            </a:p>
            <a:p>
              <a:pPr algn="ctr"/>
              <a:r>
                <a:rPr lang="en-US" sz="800" dirty="0" smtClean="0"/>
                <a:t>Reference</a:t>
              </a:r>
            </a:p>
            <a:p>
              <a:pPr algn="ctr"/>
              <a:r>
                <a:rPr lang="en-US" sz="800" dirty="0" smtClean="0"/>
                <a:t>plane</a:t>
              </a:r>
              <a:endParaRPr lang="en-US" sz="800" dirty="0"/>
            </a:p>
          </p:txBody>
        </p:sp>
        <p:cxnSp>
          <p:nvCxnSpPr>
            <p:cNvPr id="45" name="Straight Connector 44"/>
            <p:cNvCxnSpPr/>
            <p:nvPr/>
          </p:nvCxnSpPr>
          <p:spPr>
            <a:xfrm rot="10800000" flipH="1" flipV="1">
              <a:off x="6477000" y="2057400"/>
              <a:ext cx="6459" cy="129217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477000" y="1905000"/>
              <a:ext cx="533400"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DUT</a:t>
              </a:r>
              <a:endParaRPr lang="en-US" sz="1200" b="1" dirty="0"/>
            </a:p>
          </p:txBody>
        </p:sp>
      </p:grpSp>
      <p:sp>
        <p:nvSpPr>
          <p:cNvPr id="40" name="Freeform 39"/>
          <p:cNvSpPr/>
          <p:nvPr/>
        </p:nvSpPr>
        <p:spPr>
          <a:xfrm>
            <a:off x="3495675" y="2962275"/>
            <a:ext cx="523875" cy="1244600"/>
          </a:xfrm>
          <a:custGeom>
            <a:avLst/>
            <a:gdLst>
              <a:gd name="connsiteX0" fmla="*/ 9525 w 523875"/>
              <a:gd name="connsiteY0" fmla="*/ 0 h 1244600"/>
              <a:gd name="connsiteX1" fmla="*/ 400050 w 523875"/>
              <a:gd name="connsiteY1" fmla="*/ 676275 h 1244600"/>
              <a:gd name="connsiteX2" fmla="*/ 457200 w 523875"/>
              <a:gd name="connsiteY2" fmla="*/ 1152525 h 1244600"/>
              <a:gd name="connsiteX3" fmla="*/ 0 w 523875"/>
              <a:gd name="connsiteY3" fmla="*/ 1228725 h 1244600"/>
            </a:gdLst>
            <a:ahLst/>
            <a:cxnLst>
              <a:cxn ang="0">
                <a:pos x="connsiteX0" y="connsiteY0"/>
              </a:cxn>
              <a:cxn ang="0">
                <a:pos x="connsiteX1" y="connsiteY1"/>
              </a:cxn>
              <a:cxn ang="0">
                <a:pos x="connsiteX2" y="connsiteY2"/>
              </a:cxn>
              <a:cxn ang="0">
                <a:pos x="connsiteX3" y="connsiteY3"/>
              </a:cxn>
            </a:cxnLst>
            <a:rect l="l" t="t" r="r" b="b"/>
            <a:pathLst>
              <a:path w="523875" h="1244600">
                <a:moveTo>
                  <a:pt x="9525" y="0"/>
                </a:moveTo>
                <a:cubicBezTo>
                  <a:pt x="167481" y="242094"/>
                  <a:pt x="325438" y="484188"/>
                  <a:pt x="400050" y="676275"/>
                </a:cubicBezTo>
                <a:cubicBezTo>
                  <a:pt x="474662" y="868362"/>
                  <a:pt x="523875" y="1060450"/>
                  <a:pt x="457200" y="1152525"/>
                </a:cubicBezTo>
                <a:cubicBezTo>
                  <a:pt x="390525" y="1244600"/>
                  <a:pt x="76200" y="1217613"/>
                  <a:pt x="0" y="122872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779588" y="2981325"/>
            <a:ext cx="554037" cy="1238250"/>
          </a:xfrm>
          <a:custGeom>
            <a:avLst/>
            <a:gdLst>
              <a:gd name="connsiteX0" fmla="*/ 477837 w 554037"/>
              <a:gd name="connsiteY0" fmla="*/ 0 h 1238250"/>
              <a:gd name="connsiteX1" fmla="*/ 144462 w 554037"/>
              <a:gd name="connsiteY1" fmla="*/ 819150 h 1238250"/>
              <a:gd name="connsiteX2" fmla="*/ 68262 w 554037"/>
              <a:gd name="connsiteY2" fmla="*/ 1171575 h 1238250"/>
              <a:gd name="connsiteX3" fmla="*/ 554037 w 554037"/>
              <a:gd name="connsiteY3" fmla="*/ 1219200 h 1238250"/>
            </a:gdLst>
            <a:ahLst/>
            <a:cxnLst>
              <a:cxn ang="0">
                <a:pos x="connsiteX0" y="connsiteY0"/>
              </a:cxn>
              <a:cxn ang="0">
                <a:pos x="connsiteX1" y="connsiteY1"/>
              </a:cxn>
              <a:cxn ang="0">
                <a:pos x="connsiteX2" y="connsiteY2"/>
              </a:cxn>
              <a:cxn ang="0">
                <a:pos x="connsiteX3" y="connsiteY3"/>
              </a:cxn>
            </a:cxnLst>
            <a:rect l="l" t="t" r="r" b="b"/>
            <a:pathLst>
              <a:path w="554037" h="1238250">
                <a:moveTo>
                  <a:pt x="477837" y="0"/>
                </a:moveTo>
                <a:cubicBezTo>
                  <a:pt x="345280" y="311944"/>
                  <a:pt x="212724" y="623888"/>
                  <a:pt x="144462" y="819150"/>
                </a:cubicBezTo>
                <a:cubicBezTo>
                  <a:pt x="76200" y="1014412"/>
                  <a:pt x="0" y="1104900"/>
                  <a:pt x="68262" y="1171575"/>
                </a:cubicBezTo>
                <a:cubicBezTo>
                  <a:pt x="136525" y="1238250"/>
                  <a:pt x="345281" y="1228725"/>
                  <a:pt x="554037" y="121920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63550" y="1428750"/>
            <a:ext cx="1879600" cy="3067050"/>
          </a:xfrm>
          <a:custGeom>
            <a:avLst/>
            <a:gdLst>
              <a:gd name="connsiteX0" fmla="*/ 1879600 w 1879600"/>
              <a:gd name="connsiteY0" fmla="*/ 0 h 3067050"/>
              <a:gd name="connsiteX1" fmla="*/ 412750 w 1879600"/>
              <a:gd name="connsiteY1" fmla="*/ 1314450 h 3067050"/>
              <a:gd name="connsiteX2" fmla="*/ 241300 w 1879600"/>
              <a:gd name="connsiteY2" fmla="*/ 2714625 h 3067050"/>
              <a:gd name="connsiteX3" fmla="*/ 1860550 w 1879600"/>
              <a:gd name="connsiteY3" fmla="*/ 3067050 h 3067050"/>
            </a:gdLst>
            <a:ahLst/>
            <a:cxnLst>
              <a:cxn ang="0">
                <a:pos x="connsiteX0" y="connsiteY0"/>
              </a:cxn>
              <a:cxn ang="0">
                <a:pos x="connsiteX1" y="connsiteY1"/>
              </a:cxn>
              <a:cxn ang="0">
                <a:pos x="connsiteX2" y="connsiteY2"/>
              </a:cxn>
              <a:cxn ang="0">
                <a:pos x="connsiteX3" y="connsiteY3"/>
              </a:cxn>
            </a:cxnLst>
            <a:rect l="l" t="t" r="r" b="b"/>
            <a:pathLst>
              <a:path w="1879600" h="3067050">
                <a:moveTo>
                  <a:pt x="1879600" y="0"/>
                </a:moveTo>
                <a:cubicBezTo>
                  <a:pt x="1282700" y="431006"/>
                  <a:pt x="685800" y="862013"/>
                  <a:pt x="412750" y="1314450"/>
                </a:cubicBezTo>
                <a:cubicBezTo>
                  <a:pt x="139700" y="1766887"/>
                  <a:pt x="0" y="2422525"/>
                  <a:pt x="241300" y="2714625"/>
                </a:cubicBezTo>
                <a:cubicBezTo>
                  <a:pt x="482600" y="3006725"/>
                  <a:pt x="1590675" y="3011487"/>
                  <a:pt x="1860550" y="3067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276600" y="1447800"/>
            <a:ext cx="1544638" cy="2530475"/>
          </a:xfrm>
          <a:custGeom>
            <a:avLst/>
            <a:gdLst>
              <a:gd name="connsiteX0" fmla="*/ 0 w 1544638"/>
              <a:gd name="connsiteY0" fmla="*/ 0 h 2530475"/>
              <a:gd name="connsiteX1" fmla="*/ 1323975 w 1544638"/>
              <a:gd name="connsiteY1" fmla="*/ 1600200 h 2530475"/>
              <a:gd name="connsiteX2" fmla="*/ 1323975 w 1544638"/>
              <a:gd name="connsiteY2" fmla="*/ 2390775 h 2530475"/>
              <a:gd name="connsiteX3" fmla="*/ 190500 w 1544638"/>
              <a:gd name="connsiteY3" fmla="*/ 2438400 h 2530475"/>
            </a:gdLst>
            <a:ahLst/>
            <a:cxnLst>
              <a:cxn ang="0">
                <a:pos x="connsiteX0" y="connsiteY0"/>
              </a:cxn>
              <a:cxn ang="0">
                <a:pos x="connsiteX1" y="connsiteY1"/>
              </a:cxn>
              <a:cxn ang="0">
                <a:pos x="connsiteX2" y="connsiteY2"/>
              </a:cxn>
              <a:cxn ang="0">
                <a:pos x="connsiteX3" y="connsiteY3"/>
              </a:cxn>
            </a:cxnLst>
            <a:rect l="l" t="t" r="r" b="b"/>
            <a:pathLst>
              <a:path w="1544638" h="2530475">
                <a:moveTo>
                  <a:pt x="0" y="0"/>
                </a:moveTo>
                <a:cubicBezTo>
                  <a:pt x="551656" y="600868"/>
                  <a:pt x="1103312" y="1201737"/>
                  <a:pt x="1323975" y="1600200"/>
                </a:cubicBezTo>
                <a:cubicBezTo>
                  <a:pt x="1544638" y="1998663"/>
                  <a:pt x="1512887" y="2251075"/>
                  <a:pt x="1323975" y="2390775"/>
                </a:cubicBezTo>
                <a:cubicBezTo>
                  <a:pt x="1135063" y="2530475"/>
                  <a:pt x="374650" y="2438400"/>
                  <a:pt x="190500" y="24384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p:nvPr/>
        </p:nvCxnSpPr>
        <p:spPr>
          <a:xfrm flipH="1">
            <a:off x="2057400" y="3505200"/>
            <a:ext cx="457200" cy="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352800" y="3505200"/>
            <a:ext cx="457200" cy="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916339" y="2438400"/>
            <a:ext cx="3846661" cy="646331"/>
          </a:xfrm>
          <a:prstGeom prst="rect">
            <a:avLst/>
          </a:prstGeom>
          <a:noFill/>
        </p:spPr>
        <p:txBody>
          <a:bodyPr wrap="square" rtlCol="0">
            <a:spAutoFit/>
          </a:bodyPr>
          <a:lstStyle/>
          <a:p>
            <a:r>
              <a:rPr lang="en-US" sz="1200" u="sng" dirty="0" smtClean="0"/>
              <a:t>For the 20 GHz CalPods</a:t>
            </a:r>
            <a:r>
              <a:rPr lang="en-US" sz="1200" dirty="0" smtClean="0"/>
              <a:t>, </a:t>
            </a:r>
          </a:p>
          <a:p>
            <a:r>
              <a:rPr lang="en-US" sz="1200" dirty="0" smtClean="0"/>
              <a:t>use 85552A 20 GHz CalPod drive cable; </a:t>
            </a:r>
          </a:p>
          <a:p>
            <a:r>
              <a:rPr lang="en-US" sz="1200" dirty="0" smtClean="0"/>
              <a:t>(2 meters in length)</a:t>
            </a:r>
            <a:endParaRPr lang="en-US" sz="1200" dirty="0"/>
          </a:p>
        </p:txBody>
      </p:sp>
      <p:sp>
        <p:nvSpPr>
          <p:cNvPr id="53" name="TextBox 52"/>
          <p:cNvSpPr txBox="1"/>
          <p:nvPr/>
        </p:nvSpPr>
        <p:spPr>
          <a:xfrm>
            <a:off x="4916339" y="3087469"/>
            <a:ext cx="3846661" cy="646331"/>
          </a:xfrm>
          <a:prstGeom prst="rect">
            <a:avLst/>
          </a:prstGeom>
          <a:noFill/>
        </p:spPr>
        <p:txBody>
          <a:bodyPr wrap="square" rtlCol="0">
            <a:spAutoFit/>
          </a:bodyPr>
          <a:lstStyle/>
          <a:p>
            <a:r>
              <a:rPr lang="en-US" sz="1200" u="sng" dirty="0" smtClean="0"/>
              <a:t>For the 40 GHz CalPods</a:t>
            </a:r>
            <a:r>
              <a:rPr lang="en-US" sz="1200" dirty="0" smtClean="0"/>
              <a:t>, </a:t>
            </a:r>
          </a:p>
          <a:p>
            <a:r>
              <a:rPr lang="en-US" sz="1200" dirty="0" smtClean="0"/>
              <a:t>use 85553A 40 GHz CalPod drive cable; </a:t>
            </a:r>
          </a:p>
          <a:p>
            <a:r>
              <a:rPr lang="en-US" sz="1200" dirty="0" smtClean="0"/>
              <a:t>(2 meters in length)</a:t>
            </a:r>
            <a:endParaRPr lang="en-US" sz="1200" dirty="0"/>
          </a:p>
        </p:txBody>
      </p:sp>
      <p:sp>
        <p:nvSpPr>
          <p:cNvPr id="54" name="TextBox 53"/>
          <p:cNvSpPr txBox="1"/>
          <p:nvPr/>
        </p:nvSpPr>
        <p:spPr>
          <a:xfrm>
            <a:off x="4953000" y="1828800"/>
            <a:ext cx="3962400" cy="461665"/>
          </a:xfrm>
          <a:prstGeom prst="rect">
            <a:avLst/>
          </a:prstGeom>
          <a:noFill/>
        </p:spPr>
        <p:txBody>
          <a:bodyPr wrap="square" rtlCol="0">
            <a:spAutoFit/>
          </a:bodyPr>
          <a:lstStyle/>
          <a:p>
            <a:r>
              <a:rPr lang="en-US" sz="1200" dirty="0" smtClean="0"/>
              <a:t>Every CalPod unit needs a CalPod control cable, ordered separately as shown below:</a:t>
            </a:r>
            <a:endParaRPr lang="en-US" sz="1200" dirty="0"/>
          </a:p>
        </p:txBody>
      </p:sp>
      <p:sp>
        <p:nvSpPr>
          <p:cNvPr id="55" name="TextBox 54"/>
          <p:cNvSpPr txBox="1"/>
          <p:nvPr/>
        </p:nvSpPr>
        <p:spPr>
          <a:xfrm>
            <a:off x="2209800" y="914400"/>
            <a:ext cx="1955535" cy="276999"/>
          </a:xfrm>
          <a:prstGeom prst="rect">
            <a:avLst/>
          </a:prstGeom>
          <a:noFill/>
        </p:spPr>
        <p:txBody>
          <a:bodyPr wrap="none" rtlCol="0">
            <a:spAutoFit/>
          </a:bodyPr>
          <a:lstStyle/>
          <a:p>
            <a:r>
              <a:rPr lang="en-US" sz="1200" dirty="0" smtClean="0"/>
              <a:t>85523A CalPod Controller</a:t>
            </a:r>
            <a:endParaRPr lang="en-US" sz="1200" dirty="0"/>
          </a:p>
        </p:txBody>
      </p:sp>
      <p:cxnSp>
        <p:nvCxnSpPr>
          <p:cNvPr id="56" name="Straight Arrow Connector 55"/>
          <p:cNvCxnSpPr/>
          <p:nvPr/>
        </p:nvCxnSpPr>
        <p:spPr>
          <a:xfrm flipH="1">
            <a:off x="4267200" y="1752600"/>
            <a:ext cx="457200" cy="8382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905000" y="1676400"/>
            <a:ext cx="2743200" cy="762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495800" y="4579203"/>
            <a:ext cx="901209" cy="307777"/>
          </a:xfrm>
          <a:prstGeom prst="rect">
            <a:avLst/>
          </a:prstGeom>
          <a:noFill/>
        </p:spPr>
        <p:txBody>
          <a:bodyPr wrap="none" rtlCol="0">
            <a:spAutoFit/>
          </a:bodyPr>
          <a:lstStyle/>
          <a:p>
            <a:pPr algn="ctr"/>
            <a:r>
              <a:rPr lang="en-US" sz="1400" b="1" u="sng" dirty="0" smtClean="0"/>
              <a:t>CalPods</a:t>
            </a:r>
            <a:endParaRPr lang="en-US" sz="1400" b="1" u="sng" dirty="0"/>
          </a:p>
        </p:txBody>
      </p:sp>
      <p:sp>
        <p:nvSpPr>
          <p:cNvPr id="62" name="TextBox 61"/>
          <p:cNvSpPr txBox="1"/>
          <p:nvPr/>
        </p:nvSpPr>
        <p:spPr>
          <a:xfrm>
            <a:off x="4572000" y="4884003"/>
            <a:ext cx="4419600" cy="1200329"/>
          </a:xfrm>
          <a:prstGeom prst="rect">
            <a:avLst/>
          </a:prstGeom>
          <a:noFill/>
        </p:spPr>
        <p:txBody>
          <a:bodyPr wrap="square" rtlCol="0">
            <a:spAutoFit/>
          </a:bodyPr>
          <a:lstStyle/>
          <a:p>
            <a:r>
              <a:rPr lang="en-US" sz="1200" dirty="0" smtClean="0"/>
              <a:t>85530A 20 GHz Ambient temperature CalPod module</a:t>
            </a:r>
          </a:p>
          <a:p>
            <a:r>
              <a:rPr lang="en-US" sz="1200" dirty="0" smtClean="0"/>
              <a:t>85531A 20 GHz Temperature compensated CalPod module</a:t>
            </a:r>
          </a:p>
          <a:p>
            <a:r>
              <a:rPr lang="en-US" sz="1200" dirty="0" smtClean="0"/>
              <a:t>85532A 20 GHz Thermal-vacuum environment Calpod module</a:t>
            </a:r>
          </a:p>
          <a:p>
            <a:r>
              <a:rPr lang="en-US" sz="1200" dirty="0" smtClean="0"/>
              <a:t>85540A 40 GHz Ambient temperature CalPod module</a:t>
            </a:r>
          </a:p>
          <a:p>
            <a:r>
              <a:rPr lang="en-US" sz="1200" dirty="0" smtClean="0"/>
              <a:t>85541A 40 GHz Temperature compensated CalPod module</a:t>
            </a:r>
          </a:p>
          <a:p>
            <a:r>
              <a:rPr lang="en-US" sz="1200" dirty="0" smtClean="0"/>
              <a:t>85542A 40 GHz Thermal-vacuum environment Calpod module</a:t>
            </a:r>
            <a:endParaRPr lang="en-US" sz="1200" dirty="0"/>
          </a:p>
        </p:txBody>
      </p:sp>
      <p:cxnSp>
        <p:nvCxnSpPr>
          <p:cNvPr id="63" name="Straight Arrow Connector 62"/>
          <p:cNvCxnSpPr/>
          <p:nvPr/>
        </p:nvCxnSpPr>
        <p:spPr>
          <a:xfrm flipH="1" flipV="1">
            <a:off x="3352800" y="4191000"/>
            <a:ext cx="1219200" cy="5334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2438400" y="4419600"/>
            <a:ext cx="2133600" cy="381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p:cNvSpPr>
            <a:spLocks noGrp="1"/>
          </p:cNvSpPr>
          <p:nvPr>
            <p:ph type="ftr" sz="quarter" idx="10"/>
          </p:nvPr>
        </p:nvSpPr>
        <p:spPr>
          <a:noFill/>
        </p:spPr>
        <p:txBody>
          <a:bodyPr/>
          <a:lstStyle/>
          <a:p>
            <a:r>
              <a:rPr lang="en-US" smtClean="0"/>
              <a:t>Group/Presentation Title</a:t>
            </a:r>
          </a:p>
          <a:p>
            <a:r>
              <a:rPr lang="en-US" smtClean="0"/>
              <a:t>Agilent Restricted</a:t>
            </a:r>
          </a:p>
        </p:txBody>
      </p:sp>
      <p:sp>
        <p:nvSpPr>
          <p:cNvPr id="3075" name="Date Placeholder 3"/>
          <p:cNvSpPr>
            <a:spLocks noGrp="1"/>
          </p:cNvSpPr>
          <p:nvPr>
            <p:ph type="dt" sz="quarter" idx="11"/>
          </p:nvPr>
        </p:nvSpPr>
        <p:spPr>
          <a:noFill/>
        </p:spPr>
        <p:txBody>
          <a:bodyPr/>
          <a:lstStyle/>
          <a:p>
            <a:r>
              <a:rPr lang="en-US" smtClean="0"/>
              <a:t>Month ##, 200X</a:t>
            </a:r>
          </a:p>
        </p:txBody>
      </p:sp>
      <p:sp>
        <p:nvSpPr>
          <p:cNvPr id="3076" name="Slide Number Placeholder 4"/>
          <p:cNvSpPr>
            <a:spLocks noGrp="1"/>
          </p:cNvSpPr>
          <p:nvPr>
            <p:ph type="sldNum" sz="quarter" idx="12"/>
          </p:nvPr>
        </p:nvSpPr>
        <p:spPr>
          <a:noFill/>
        </p:spPr>
        <p:txBody>
          <a:bodyPr/>
          <a:lstStyle/>
          <a:p>
            <a:r>
              <a:rPr lang="en-US" smtClean="0"/>
              <a:t>Page </a:t>
            </a:r>
            <a:fld id="{35891357-0E49-4E2F-868D-4FFED983F982}" type="slidenum">
              <a:rPr lang="en-US" smtClean="0"/>
              <a:pPr/>
              <a:t>6</a:t>
            </a:fld>
            <a:endParaRPr lang="en-US" smtClean="0"/>
          </a:p>
        </p:txBody>
      </p:sp>
      <p:sp>
        <p:nvSpPr>
          <p:cNvPr id="3077" name="Rectangle 2"/>
          <p:cNvSpPr>
            <a:spLocks noChangeArrowheads="1"/>
          </p:cNvSpPr>
          <p:nvPr/>
        </p:nvSpPr>
        <p:spPr bwMode="auto">
          <a:xfrm>
            <a:off x="304800" y="1557338"/>
            <a:ext cx="8458200" cy="4679950"/>
          </a:xfrm>
          <a:prstGeom prst="rect">
            <a:avLst/>
          </a:prstGeom>
          <a:noFill/>
          <a:ln w="9525">
            <a:noFill/>
            <a:miter lim="800000"/>
            <a:headEnd/>
            <a:tailEnd/>
          </a:ln>
        </p:spPr>
        <p:txBody>
          <a:bodyPr wrap="none" anchor="ctr"/>
          <a:lstStyle/>
          <a:p>
            <a:endParaRPr lang="en-US"/>
          </a:p>
        </p:txBody>
      </p:sp>
      <p:pic>
        <p:nvPicPr>
          <p:cNvPr id="3078" name="Picture 3" descr="4c_CorporateSig-noHL"/>
          <p:cNvPicPr>
            <a:picLocks noChangeAspect="1" noChangeArrowheads="1"/>
          </p:cNvPicPr>
          <p:nvPr/>
        </p:nvPicPr>
        <p:blipFill>
          <a:blip r:embed="rId3" cstate="print"/>
          <a:srcRect/>
          <a:stretch>
            <a:fillRect/>
          </a:stretch>
        </p:blipFill>
        <p:spPr bwMode="auto">
          <a:xfrm>
            <a:off x="2987675" y="261938"/>
            <a:ext cx="3363913" cy="646112"/>
          </a:xfrm>
          <a:prstGeom prst="rect">
            <a:avLst/>
          </a:prstGeom>
          <a:noFill/>
          <a:ln w="9525">
            <a:noFill/>
            <a:miter lim="800000"/>
            <a:headEnd/>
            <a:tailEnd/>
          </a:ln>
        </p:spPr>
      </p:pic>
      <p:graphicFrame>
        <p:nvGraphicFramePr>
          <p:cNvPr id="67638" name="Group 54"/>
          <p:cNvGraphicFramePr>
            <a:graphicFrameLocks noGrp="1"/>
          </p:cNvGraphicFramePr>
          <p:nvPr>
            <p:ph/>
            <p:extLst>
              <p:ext uri="{D42A27DB-BD31-4B8C-83A1-F6EECF244321}">
                <p14:modId xmlns:p14="http://schemas.microsoft.com/office/powerpoint/2010/main" val="1960782613"/>
              </p:ext>
            </p:extLst>
          </p:nvPr>
        </p:nvGraphicFramePr>
        <p:xfrm>
          <a:off x="228956" y="1355725"/>
          <a:ext cx="8229600" cy="4748439"/>
        </p:xfrm>
        <a:graphic>
          <a:graphicData uri="http://schemas.openxmlformats.org/drawingml/2006/table">
            <a:tbl>
              <a:tblPr>
                <a:tableStyleId>{35758FB7-9AC5-4552-8A53-C91805E547FA}</a:tableStyleId>
              </a:tblPr>
              <a:tblGrid>
                <a:gridCol w="1951579"/>
                <a:gridCol w="5157827"/>
                <a:gridCol w="1120194"/>
              </a:tblGrid>
              <a:tr h="395862">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800" u="none" strike="noStrike" cap="none" normalizeH="0" baseline="0" dirty="0" smtClean="0">
                          <a:ln>
                            <a:noFill/>
                          </a:ln>
                          <a:effectLst/>
                        </a:rPr>
                        <a:t>Items</a:t>
                      </a:r>
                      <a:endParaRPr kumimoji="0" lang="de-DE" sz="1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800" u="none" strike="noStrike" cap="none" normalizeH="0" baseline="0" dirty="0" smtClean="0">
                          <a:ln>
                            <a:noFill/>
                          </a:ln>
                          <a:effectLst/>
                        </a:rPr>
                        <a:t>Description</a:t>
                      </a:r>
                      <a:endParaRPr kumimoji="0" lang="de-DE" sz="1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800" u="none" strike="noStrike" cap="none" normalizeH="0" baseline="0" dirty="0" smtClean="0">
                          <a:ln>
                            <a:noFill/>
                          </a:ln>
                          <a:effectLst/>
                        </a:rPr>
                        <a:t>Price</a:t>
                      </a:r>
                      <a:endParaRPr kumimoji="0" lang="de-DE" sz="18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PNA option 301/302</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Ambient/Temp Co Software for CalPod</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$5K/10K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PNA option 303</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Multiport Software for Cal Pod (later release)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$10K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85523A</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Controller</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$6K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kern="1200" cap="none" normalizeH="0" baseline="0" dirty="0" smtClean="0">
                          <a:ln>
                            <a:noFill/>
                          </a:ln>
                          <a:effectLst/>
                        </a:rPr>
                        <a:t>85530A</a:t>
                      </a:r>
                      <a:endParaRPr kumimoji="0" lang="de-DE"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20 GHz Ambient CalPod Module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$4.0K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85531A</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20 GHz Temperature Compensated CalPod Module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$4.5K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85532A</a:t>
                      </a: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20 GHz Thermal-vacuum environment Calpod module</a:t>
                      </a: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$7.0K</a:t>
                      </a: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85540A</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40 GHz Ambient CalPod Module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$6K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85541A</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40 GHz Temperature Compensated CalPod Module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$7K</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85542A</a:t>
                      </a: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40 GHz Thermal-vacuum environment Calpod module</a:t>
                      </a: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$10.2K</a:t>
                      </a: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400" u="none" strike="noStrike" kern="1200" cap="none" normalizeH="0" baseline="0" dirty="0" smtClean="0">
                          <a:ln>
                            <a:noFill/>
                          </a:ln>
                          <a:effectLst/>
                        </a:rPr>
                        <a:t>85552A</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lang="en-US" sz="1400" kern="1200" dirty="0" smtClean="0"/>
                        <a:t>2 Meter 20 GHz</a:t>
                      </a:r>
                      <a:r>
                        <a:rPr lang="en-US" sz="1400" kern="1200" baseline="0" dirty="0" smtClean="0"/>
                        <a:t> </a:t>
                      </a:r>
                      <a:r>
                        <a:rPr lang="en-US" sz="1400" kern="1200" baseline="0" dirty="0" err="1" smtClean="0"/>
                        <a:t>CalPod</a:t>
                      </a:r>
                      <a:r>
                        <a:rPr lang="en-US" sz="1400" kern="1200" baseline="0" dirty="0" smtClean="0"/>
                        <a:t> drive cable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$575</a:t>
                      </a:r>
                      <a:endParaRPr kumimoji="0" lang="de-DE" sz="1400" b="0" i="0" u="none" strike="noStrike" cap="none" normalizeH="0" baseline="0" dirty="0" smtClean="0">
                        <a:ln>
                          <a:noFill/>
                        </a:ln>
                        <a:solidFill>
                          <a:schemeClr val="tx1"/>
                        </a:solidFill>
                        <a:effectLst/>
                        <a:latin typeface="Arial" charset="0"/>
                      </a:endParaRPr>
                    </a:p>
                  </a:txBody>
                  <a:tcPr anchor="ctr" horzOverflow="overflow"/>
                </a:tc>
              </a:tr>
              <a:tr h="39017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sz="1400" u="none" strike="noStrike" kern="1200" cap="none" normalizeH="0" baseline="0" dirty="0" smtClean="0">
                          <a:ln>
                            <a:noFill/>
                          </a:ln>
                          <a:effectLst/>
                        </a:rPr>
                        <a:t>85553A</a:t>
                      </a:r>
                      <a:endParaRPr kumimoji="0" lang="de-DE"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lang="en-US" sz="1400" kern="1200" dirty="0" smtClean="0"/>
                        <a:t>2 Meter 40 GHz</a:t>
                      </a:r>
                      <a:r>
                        <a:rPr lang="en-US" sz="1400" kern="1200" baseline="0" dirty="0" smtClean="0"/>
                        <a:t> </a:t>
                      </a:r>
                      <a:r>
                        <a:rPr lang="en-US" sz="1400" kern="1200" baseline="0" dirty="0" err="1" smtClean="0"/>
                        <a:t>CalPod</a:t>
                      </a:r>
                      <a:r>
                        <a:rPr lang="en-US" sz="1400" kern="1200" baseline="0" dirty="0" smtClean="0"/>
                        <a:t> drive cable</a:t>
                      </a:r>
                      <a:endParaRPr kumimoji="0" lang="de-DE"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de-DE" sz="1400" b="0" i="0" u="none" strike="noStrike" cap="none" normalizeH="0" baseline="0" dirty="0" smtClean="0">
                          <a:ln>
                            <a:noFill/>
                          </a:ln>
                          <a:solidFill>
                            <a:schemeClr val="tx1"/>
                          </a:solidFill>
                          <a:effectLst/>
                          <a:latin typeface="Arial" charset="0"/>
                        </a:rPr>
                        <a:t>$575</a:t>
                      </a:r>
                    </a:p>
                  </a:txBody>
                  <a:tcP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400" u="none" strike="noStrike" kern="1200" cap="none" normalizeH="0" baseline="0" dirty="0" smtClean="0">
                          <a:ln>
                            <a:noFill/>
                          </a:ln>
                          <a:effectLst/>
                        </a:rPr>
                        <a:t>85554A</a:t>
                      </a:r>
                      <a:endParaRPr kumimoji="0" lang="de-DE"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r>
                        <a:rPr lang="en-US" sz="1400" kern="1200" dirty="0" smtClean="0"/>
                        <a:t>10 Meter </a:t>
                      </a:r>
                      <a:r>
                        <a:rPr lang="en-US" sz="1400" kern="1200" dirty="0" err="1" smtClean="0"/>
                        <a:t>CalPod</a:t>
                      </a:r>
                      <a:r>
                        <a:rPr lang="en-US" sz="1400" kern="1200" dirty="0" smtClean="0"/>
                        <a:t> drive cable extension</a:t>
                      </a:r>
                      <a:endParaRPr lang="en-US" sz="1400" kern="1200" dirty="0" smtClean="0">
                        <a:solidFill>
                          <a:schemeClr val="tx1"/>
                        </a:solidFill>
                        <a:latin typeface="+mn-lt"/>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cap="none" normalizeH="0" baseline="0" dirty="0" smtClean="0">
                          <a:ln>
                            <a:noFill/>
                          </a:ln>
                          <a:effectLst/>
                        </a:rPr>
                        <a:t>$1000</a:t>
                      </a:r>
                      <a:endParaRPr kumimoji="0" lang="de-DE" sz="1400" b="0" i="0" u="none" strike="noStrike" cap="none" normalizeH="0" baseline="0" dirty="0" smtClean="0">
                        <a:ln>
                          <a:noFill/>
                        </a:ln>
                        <a:solidFill>
                          <a:schemeClr val="tx1"/>
                        </a:solidFill>
                        <a:effectLst/>
                        <a:latin typeface="Arial" charset="0"/>
                      </a:endParaRPr>
                    </a:p>
                  </a:txBody>
                  <a:tcP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kern="1200" cap="none" normalizeH="0" baseline="0" dirty="0" smtClean="0">
                          <a:ln>
                            <a:noFill/>
                          </a:ln>
                          <a:effectLst/>
                        </a:rPr>
                        <a:t>85555A</a:t>
                      </a:r>
                      <a:endParaRPr kumimoji="0" lang="de-DE"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r>
                        <a:rPr lang="en-US" sz="1400" kern="1200" dirty="0" smtClean="0"/>
                        <a:t>Splitter Drive Cable 2M</a:t>
                      </a:r>
                      <a:endParaRPr lang="en-US" sz="1400" kern="1200" dirty="0" smtClean="0">
                        <a:solidFill>
                          <a:schemeClr val="tx1"/>
                        </a:solidFill>
                        <a:latin typeface="+mn-lt"/>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$800</a:t>
                      </a:r>
                    </a:p>
                  </a:txBody>
                  <a:tcPr anchor="ctr" horzOverflow="overflow"/>
                </a:tc>
              </a:tr>
              <a:tr h="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u="none" strike="noStrike" kern="1200" cap="none" normalizeH="0" baseline="0" dirty="0" smtClean="0">
                          <a:ln>
                            <a:noFill/>
                          </a:ln>
                          <a:effectLst/>
                        </a:rPr>
                        <a:t>85556A</a:t>
                      </a:r>
                      <a:endParaRPr kumimoji="0" lang="de-DE" sz="1400" b="0" i="0" u="none" strike="noStrike" kern="1200" cap="none" normalizeH="0" baseline="0" dirty="0" smtClean="0">
                        <a:ln>
                          <a:noFill/>
                        </a:ln>
                        <a:solidFill>
                          <a:schemeClr val="tx1"/>
                        </a:solidFill>
                        <a:effectLst/>
                        <a:latin typeface="Arial" charset="0"/>
                        <a:ea typeface="+mn-ea"/>
                        <a:cs typeface="+mn-cs"/>
                      </a:endParaRPr>
                    </a:p>
                  </a:txBody>
                  <a:tcPr horzOverflow="overflow"/>
                </a:tc>
                <a:tc>
                  <a:txBody>
                    <a:bodyPr/>
                    <a:lstStyle/>
                    <a:p>
                      <a:r>
                        <a:rPr lang="en-US" sz="1400" kern="1200" dirty="0" smtClean="0"/>
                        <a:t>1X12 Fan out Cable Splitter</a:t>
                      </a:r>
                      <a:endParaRPr lang="en-US" sz="1400" kern="1200" dirty="0" smtClean="0">
                        <a:solidFill>
                          <a:schemeClr val="tx1"/>
                        </a:solidFill>
                        <a:latin typeface="+mn-lt"/>
                        <a:ea typeface="+mn-ea"/>
                        <a:cs typeface="+mn-cs"/>
                      </a:endParaRPr>
                    </a:p>
                  </a:txBody>
                  <a:tcPr horzOverflow="overflow"/>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de-DE" sz="1400" b="0" i="0" u="none" strike="noStrike" cap="none" normalizeH="0" baseline="0" dirty="0" smtClean="0">
                          <a:ln>
                            <a:noFill/>
                          </a:ln>
                          <a:solidFill>
                            <a:schemeClr val="tx1"/>
                          </a:solidFill>
                          <a:effectLst/>
                          <a:latin typeface="Arial" charset="0"/>
                        </a:rPr>
                        <a:t>$4600</a:t>
                      </a:r>
                    </a:p>
                  </a:txBody>
                  <a:tcPr anchor="ctr" horzOverflow="overflow"/>
                </a:tc>
              </a:tr>
            </a:tbl>
          </a:graphicData>
        </a:graphic>
      </p:graphicFrame>
      <p:sp>
        <p:nvSpPr>
          <p:cNvPr id="3124" name="Text Box 41"/>
          <p:cNvSpPr txBox="1">
            <a:spLocks noChangeArrowheads="1"/>
          </p:cNvSpPr>
          <p:nvPr/>
        </p:nvSpPr>
        <p:spPr bwMode="auto">
          <a:xfrm>
            <a:off x="533400" y="898525"/>
            <a:ext cx="4145940" cy="369332"/>
          </a:xfrm>
          <a:prstGeom prst="rect">
            <a:avLst/>
          </a:prstGeom>
          <a:noFill/>
          <a:ln w="12700" cap="sq">
            <a:noFill/>
            <a:miter lim="800000"/>
            <a:headEnd type="none" w="sm" len="sm"/>
            <a:tailEnd type="none" w="sm" len="sm"/>
          </a:ln>
        </p:spPr>
        <p:txBody>
          <a:bodyPr wrap="square">
            <a:spAutoFit/>
          </a:bodyPr>
          <a:lstStyle/>
          <a:p>
            <a:r>
              <a:rPr lang="en-US" dirty="0" err="1" smtClean="0">
                <a:latin typeface="Agilent TT Cond" pitchFamily="34" charset="0"/>
              </a:rPr>
              <a:t>CalPod</a:t>
            </a:r>
            <a:r>
              <a:rPr lang="en-US" dirty="0" smtClean="0">
                <a:latin typeface="Agilent TT Cond" pitchFamily="34" charset="0"/>
              </a:rPr>
              <a:t> Product Descriptions</a:t>
            </a:r>
            <a:endParaRPr lang="en-US" dirty="0">
              <a:latin typeface="Agilent TT Con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95944" cy="533400"/>
          </a:xfrm>
        </p:spPr>
        <p:txBody>
          <a:bodyPr/>
          <a:lstStyle/>
          <a:p>
            <a:pPr algn="ctr"/>
            <a:r>
              <a:rPr lang="en-US" dirty="0" smtClean="0"/>
              <a:t>Basic Configuration for a Four-port DUT</a:t>
            </a:r>
            <a:br>
              <a:rPr lang="en-US" dirty="0" smtClean="0"/>
            </a:br>
            <a:r>
              <a:rPr lang="en-US" sz="2000" dirty="0" smtClean="0">
                <a:solidFill>
                  <a:srgbClr val="FF0000"/>
                </a:solidFill>
              </a:rPr>
              <a:t>≤ 2 meters from Controller to CalPods</a:t>
            </a:r>
            <a:endParaRPr lang="en-US" sz="2000" dirty="0">
              <a:solidFill>
                <a:srgbClr val="FF0000"/>
              </a:solidFill>
            </a:endParaRPr>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7</a:t>
            </a:fld>
            <a:endParaRPr lang="en-US" dirty="0"/>
          </a:p>
        </p:txBody>
      </p:sp>
      <p:sp>
        <p:nvSpPr>
          <p:cNvPr id="7" name="Frame 6"/>
          <p:cNvSpPr/>
          <p:nvPr/>
        </p:nvSpPr>
        <p:spPr>
          <a:xfrm>
            <a:off x="3886200" y="1371600"/>
            <a:ext cx="2438400" cy="1981200"/>
          </a:xfrm>
          <a:prstGeom prst="fram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2" descr="http://www.soco.agilent.com/~renolagr/CTD_Website/art/85523A_1_front.gif"/>
          <p:cNvPicPr>
            <a:picLocks noChangeAspect="1" noChangeArrowheads="1"/>
          </p:cNvPicPr>
          <p:nvPr/>
        </p:nvPicPr>
        <p:blipFill>
          <a:blip r:embed="rId3" cstate="print"/>
          <a:srcRect/>
          <a:stretch>
            <a:fillRect/>
          </a:stretch>
        </p:blipFill>
        <p:spPr bwMode="auto">
          <a:xfrm>
            <a:off x="4457700" y="3597302"/>
            <a:ext cx="1979222" cy="762000"/>
          </a:xfrm>
          <a:prstGeom prst="rect">
            <a:avLst/>
          </a:prstGeom>
          <a:noFill/>
        </p:spPr>
      </p:pic>
      <p:pic>
        <p:nvPicPr>
          <p:cNvPr id="9" name="Picture 8" descr="N5244A_43.5 GHz_front.jpg"/>
          <p:cNvPicPr>
            <a:picLocks noChangeAspect="1"/>
          </p:cNvPicPr>
          <p:nvPr/>
        </p:nvPicPr>
        <p:blipFill>
          <a:blip r:embed="rId4" cstate="print"/>
          <a:stretch>
            <a:fillRect/>
          </a:stretch>
        </p:blipFill>
        <p:spPr>
          <a:xfrm>
            <a:off x="533400" y="1447800"/>
            <a:ext cx="2286000" cy="1492250"/>
          </a:xfrm>
          <a:prstGeom prst="rect">
            <a:avLst/>
          </a:prstGeom>
        </p:spPr>
      </p:pic>
      <p:pic>
        <p:nvPicPr>
          <p:cNvPr id="11" name="Picture 10" descr="85530A_1_front_300px.gif"/>
          <p:cNvPicPr>
            <a:picLocks noChangeAspect="1"/>
          </p:cNvPicPr>
          <p:nvPr/>
        </p:nvPicPr>
        <p:blipFill>
          <a:blip r:embed="rId5" cstate="print"/>
          <a:stretch>
            <a:fillRect/>
          </a:stretch>
        </p:blipFill>
        <p:spPr>
          <a:xfrm rot="5400000">
            <a:off x="4243699" y="2538101"/>
            <a:ext cx="559070" cy="359669"/>
          </a:xfrm>
          <a:prstGeom prst="rect">
            <a:avLst/>
          </a:prstGeom>
        </p:spPr>
      </p:pic>
      <p:pic>
        <p:nvPicPr>
          <p:cNvPr id="12" name="Picture 11" descr="85530A_1_front_300px.gif"/>
          <p:cNvPicPr>
            <a:picLocks noChangeAspect="1"/>
          </p:cNvPicPr>
          <p:nvPr/>
        </p:nvPicPr>
        <p:blipFill>
          <a:blip r:embed="rId5" cstate="print"/>
          <a:stretch>
            <a:fillRect/>
          </a:stretch>
        </p:blipFill>
        <p:spPr>
          <a:xfrm rot="16200000">
            <a:off x="5236767" y="2266241"/>
            <a:ext cx="545237" cy="350770"/>
          </a:xfrm>
          <a:prstGeom prst="rect">
            <a:avLst/>
          </a:prstGeom>
        </p:spPr>
      </p:pic>
      <p:cxnSp>
        <p:nvCxnSpPr>
          <p:cNvPr id="17" name="Straight Connector 16"/>
          <p:cNvCxnSpPr/>
          <p:nvPr/>
        </p:nvCxnSpPr>
        <p:spPr>
          <a:xfrm rot="10800000">
            <a:off x="5638800" y="2590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581400" y="25908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172200" y="30480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66800" y="3505200"/>
            <a:ext cx="556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09600" y="30480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14700" y="28575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905000" y="31242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095500" y="27813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4800" y="1295400"/>
            <a:ext cx="2044149" cy="369332"/>
          </a:xfrm>
          <a:prstGeom prst="rect">
            <a:avLst/>
          </a:prstGeom>
          <a:noFill/>
        </p:spPr>
        <p:txBody>
          <a:bodyPr wrap="none" rtlCol="0">
            <a:spAutoFit/>
          </a:bodyPr>
          <a:lstStyle/>
          <a:p>
            <a:pPr algn="ctr"/>
            <a:r>
              <a:rPr lang="en-US" dirty="0" smtClean="0"/>
              <a:t>Thermal Chamber</a:t>
            </a:r>
            <a:endParaRPr lang="en-US" dirty="0"/>
          </a:p>
        </p:txBody>
      </p:sp>
      <p:cxnSp>
        <p:nvCxnSpPr>
          <p:cNvPr id="26" name="Straight Connector 25"/>
          <p:cNvCxnSpPr/>
          <p:nvPr/>
        </p:nvCxnSpPr>
        <p:spPr>
          <a:xfrm>
            <a:off x="6858000" y="2286000"/>
            <a:ext cx="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971800" y="3657600"/>
            <a:ext cx="15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3733800" y="28956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33800" y="4419600"/>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753100" y="42291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638800" y="22860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943600" y="44196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52600" y="3276600"/>
            <a:ext cx="1441420" cy="246221"/>
          </a:xfrm>
          <a:prstGeom prst="rect">
            <a:avLst/>
          </a:prstGeom>
          <a:noFill/>
        </p:spPr>
        <p:txBody>
          <a:bodyPr wrap="none" rtlCol="0">
            <a:spAutoFit/>
          </a:bodyPr>
          <a:lstStyle/>
          <a:p>
            <a:pPr algn="ctr"/>
            <a:r>
              <a:rPr lang="en-US" sz="1000" dirty="0" smtClean="0"/>
              <a:t>Microwave test cables</a:t>
            </a:r>
            <a:endParaRPr lang="en-US" sz="1000" dirty="0"/>
          </a:p>
        </p:txBody>
      </p:sp>
      <p:sp>
        <p:nvSpPr>
          <p:cNvPr id="35" name="TextBox 34"/>
          <p:cNvSpPr txBox="1"/>
          <p:nvPr/>
        </p:nvSpPr>
        <p:spPr>
          <a:xfrm>
            <a:off x="609600" y="4648200"/>
            <a:ext cx="1675459" cy="276999"/>
          </a:xfrm>
          <a:prstGeom prst="rect">
            <a:avLst/>
          </a:prstGeom>
          <a:noFill/>
        </p:spPr>
        <p:txBody>
          <a:bodyPr wrap="none" rtlCol="0">
            <a:spAutoFit/>
          </a:bodyPr>
          <a:lstStyle/>
          <a:p>
            <a:pPr algn="ctr"/>
            <a:r>
              <a:rPr lang="en-US" sz="1200" dirty="0" err="1" smtClean="0"/>
              <a:t>CalPod</a:t>
            </a:r>
            <a:r>
              <a:rPr lang="en-US" sz="1200" dirty="0" smtClean="0"/>
              <a:t> control cables</a:t>
            </a:r>
            <a:endParaRPr lang="en-US" sz="1200" dirty="0"/>
          </a:p>
        </p:txBody>
      </p:sp>
      <p:sp>
        <p:nvSpPr>
          <p:cNvPr id="41" name="Rectangle 40"/>
          <p:cNvSpPr/>
          <p:nvPr/>
        </p:nvSpPr>
        <p:spPr>
          <a:xfrm>
            <a:off x="4648200" y="2133600"/>
            <a:ext cx="685800" cy="533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DUT</a:t>
            </a:r>
            <a:endParaRPr lang="en-US" sz="1200" b="1" dirty="0"/>
          </a:p>
        </p:txBody>
      </p:sp>
      <p:pic>
        <p:nvPicPr>
          <p:cNvPr id="36" name="Picture 35" descr="85530A_1_front_300px.gif"/>
          <p:cNvPicPr>
            <a:picLocks noChangeAspect="1"/>
          </p:cNvPicPr>
          <p:nvPr/>
        </p:nvPicPr>
        <p:blipFill>
          <a:blip r:embed="rId5" cstate="print"/>
          <a:stretch>
            <a:fillRect/>
          </a:stretch>
        </p:blipFill>
        <p:spPr>
          <a:xfrm>
            <a:off x="4876800" y="2697230"/>
            <a:ext cx="545237" cy="350770"/>
          </a:xfrm>
          <a:prstGeom prst="rect">
            <a:avLst/>
          </a:prstGeom>
        </p:spPr>
      </p:pic>
      <p:pic>
        <p:nvPicPr>
          <p:cNvPr id="39" name="Picture 38" descr="85530A_1_front_300px.gif"/>
          <p:cNvPicPr>
            <a:picLocks noChangeAspect="1"/>
          </p:cNvPicPr>
          <p:nvPr/>
        </p:nvPicPr>
        <p:blipFill>
          <a:blip r:embed="rId5" cstate="print"/>
          <a:stretch>
            <a:fillRect/>
          </a:stretch>
        </p:blipFill>
        <p:spPr>
          <a:xfrm rot="10800000">
            <a:off x="4648200" y="1752601"/>
            <a:ext cx="559070" cy="359669"/>
          </a:xfrm>
          <a:prstGeom prst="rect">
            <a:avLst/>
          </a:prstGeom>
        </p:spPr>
      </p:pic>
      <p:cxnSp>
        <p:nvCxnSpPr>
          <p:cNvPr id="43" name="Straight Connector 42"/>
          <p:cNvCxnSpPr/>
          <p:nvPr/>
        </p:nvCxnSpPr>
        <p:spPr>
          <a:xfrm rot="5400000">
            <a:off x="3962400" y="1981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371600" y="3276600"/>
            <a:ext cx="3657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66800" y="29718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914900" y="31623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76400" y="28956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86000" y="2971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2933700" y="26289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32766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4267200" y="1676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24400" y="1752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257800" y="2971800"/>
            <a:ext cx="0" cy="1066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5105400" y="1676400"/>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6600" y="1676400"/>
            <a:ext cx="0" cy="2971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638800" y="46482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029200" y="40386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638800" y="4038600"/>
            <a:ext cx="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5029200" y="175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81000" y="3200400"/>
            <a:ext cx="15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381000" y="2438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 idx="1"/>
          </p:cNvCxnSpPr>
          <p:nvPr/>
        </p:nvCxnSpPr>
        <p:spPr>
          <a:xfrm flipH="1" flipV="1">
            <a:off x="381000" y="3962400"/>
            <a:ext cx="4076700" cy="15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6200000">
            <a:off x="-422758" y="3013557"/>
            <a:ext cx="1396536" cy="246221"/>
          </a:xfrm>
          <a:prstGeom prst="rect">
            <a:avLst/>
          </a:prstGeom>
          <a:noFill/>
        </p:spPr>
        <p:txBody>
          <a:bodyPr wrap="square" rtlCol="0">
            <a:spAutoFit/>
          </a:bodyPr>
          <a:lstStyle/>
          <a:p>
            <a:r>
              <a:rPr lang="en-US" sz="1000" dirty="0" smtClean="0"/>
              <a:t>USB to LAN interface</a:t>
            </a:r>
            <a:endParaRPr lang="en-US" sz="1000" dirty="0"/>
          </a:p>
        </p:txBody>
      </p:sp>
      <p:sp>
        <p:nvSpPr>
          <p:cNvPr id="95" name="TextBox 94"/>
          <p:cNvSpPr txBox="1"/>
          <p:nvPr/>
        </p:nvSpPr>
        <p:spPr>
          <a:xfrm>
            <a:off x="838200" y="5029200"/>
            <a:ext cx="7620000" cy="461665"/>
          </a:xfrm>
          <a:prstGeom prst="rect">
            <a:avLst/>
          </a:prstGeom>
          <a:noFill/>
        </p:spPr>
        <p:txBody>
          <a:bodyPr wrap="square" rtlCol="0">
            <a:spAutoFit/>
          </a:bodyPr>
          <a:lstStyle/>
          <a:p>
            <a:r>
              <a:rPr lang="en-US" sz="1200" dirty="0" smtClean="0"/>
              <a:t>When the distance between the CalPod controller and the CalPod units are 2 meters or less, can use the 85552A or 85553A CalPod drive cables directly.  </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95944" cy="533400"/>
          </a:xfrm>
        </p:spPr>
        <p:txBody>
          <a:bodyPr/>
          <a:lstStyle/>
          <a:p>
            <a:pPr algn="ctr"/>
            <a:r>
              <a:rPr lang="en-US" dirty="0" smtClean="0"/>
              <a:t>Basic Configuration for up to a Four-port DUT</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8</a:t>
            </a:fld>
            <a:endParaRPr lang="en-US" dirty="0"/>
          </a:p>
        </p:txBody>
      </p:sp>
      <p:grpSp>
        <p:nvGrpSpPr>
          <p:cNvPr id="6" name="Group 57"/>
          <p:cNvGrpSpPr/>
          <p:nvPr/>
        </p:nvGrpSpPr>
        <p:grpSpPr>
          <a:xfrm>
            <a:off x="152400" y="1295400"/>
            <a:ext cx="8534401" cy="4343400"/>
            <a:chOff x="152399" y="1295400"/>
            <a:chExt cx="8534401" cy="4343400"/>
          </a:xfrm>
        </p:grpSpPr>
        <p:sp>
          <p:nvSpPr>
            <p:cNvPr id="7" name="Frame 6"/>
            <p:cNvSpPr/>
            <p:nvPr/>
          </p:nvSpPr>
          <p:spPr>
            <a:xfrm>
              <a:off x="5486400" y="1371600"/>
              <a:ext cx="2438400" cy="1981200"/>
            </a:xfrm>
            <a:prstGeom prst="fram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2" descr="http://www.soco.agilent.com/~renolagr/CTD_Website/art/85523A_1_front.gif"/>
            <p:cNvPicPr>
              <a:picLocks noChangeAspect="1" noChangeArrowheads="1"/>
            </p:cNvPicPr>
            <p:nvPr/>
          </p:nvPicPr>
          <p:blipFill>
            <a:blip r:embed="rId3" cstate="print"/>
            <a:srcRect/>
            <a:stretch>
              <a:fillRect/>
            </a:stretch>
          </p:blipFill>
          <p:spPr bwMode="auto">
            <a:xfrm>
              <a:off x="610451" y="3597302"/>
              <a:ext cx="1979222" cy="762000"/>
            </a:xfrm>
            <a:prstGeom prst="rect">
              <a:avLst/>
            </a:prstGeom>
            <a:noFill/>
          </p:spPr>
        </p:pic>
        <p:pic>
          <p:nvPicPr>
            <p:cNvPr id="9" name="Picture 8" descr="N5244A_43.5 GHz_front.jpg"/>
            <p:cNvPicPr>
              <a:picLocks noChangeAspect="1"/>
            </p:cNvPicPr>
            <p:nvPr/>
          </p:nvPicPr>
          <p:blipFill>
            <a:blip r:embed="rId4" cstate="print"/>
            <a:stretch>
              <a:fillRect/>
            </a:stretch>
          </p:blipFill>
          <p:spPr>
            <a:xfrm>
              <a:off x="533400" y="1447800"/>
              <a:ext cx="2286000" cy="1492250"/>
            </a:xfrm>
            <a:prstGeom prst="rect">
              <a:avLst/>
            </a:prstGeom>
          </p:spPr>
        </p:pic>
        <p:pic>
          <p:nvPicPr>
            <p:cNvPr id="11" name="Picture 10" descr="85530A_1_front_300px.gif"/>
            <p:cNvPicPr>
              <a:picLocks noChangeAspect="1"/>
            </p:cNvPicPr>
            <p:nvPr/>
          </p:nvPicPr>
          <p:blipFill>
            <a:blip r:embed="rId5" cstate="print"/>
            <a:stretch>
              <a:fillRect/>
            </a:stretch>
          </p:blipFill>
          <p:spPr>
            <a:xfrm rot="5400000">
              <a:off x="5843899" y="2538101"/>
              <a:ext cx="559070" cy="359669"/>
            </a:xfrm>
            <a:prstGeom prst="rect">
              <a:avLst/>
            </a:prstGeom>
          </p:spPr>
        </p:pic>
        <p:pic>
          <p:nvPicPr>
            <p:cNvPr id="12" name="Picture 11" descr="85530A_1_front_300px.gif"/>
            <p:cNvPicPr>
              <a:picLocks noChangeAspect="1"/>
            </p:cNvPicPr>
            <p:nvPr/>
          </p:nvPicPr>
          <p:blipFill>
            <a:blip r:embed="rId5" cstate="print"/>
            <a:stretch>
              <a:fillRect/>
            </a:stretch>
          </p:blipFill>
          <p:spPr>
            <a:xfrm rot="16200000">
              <a:off x="6836967" y="2266241"/>
              <a:ext cx="545237" cy="350770"/>
            </a:xfrm>
            <a:prstGeom prst="rect">
              <a:avLst/>
            </a:prstGeom>
          </p:spPr>
        </p:pic>
        <p:cxnSp>
          <p:nvCxnSpPr>
            <p:cNvPr id="17" name="Straight Connector 16"/>
            <p:cNvCxnSpPr/>
            <p:nvPr/>
          </p:nvCxnSpPr>
          <p:spPr>
            <a:xfrm rot="10800000">
              <a:off x="7239000" y="2590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181600" y="25908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772400" y="30480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066800" y="3505200"/>
              <a:ext cx="716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09600" y="30480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914900" y="28575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905000" y="3124200"/>
              <a:ext cx="327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095500" y="27813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5000" y="1295400"/>
              <a:ext cx="2044149" cy="369332"/>
            </a:xfrm>
            <a:prstGeom prst="rect">
              <a:avLst/>
            </a:prstGeom>
            <a:noFill/>
          </p:spPr>
          <p:txBody>
            <a:bodyPr wrap="none" rtlCol="0">
              <a:spAutoFit/>
            </a:bodyPr>
            <a:lstStyle/>
            <a:p>
              <a:pPr algn="ctr"/>
              <a:r>
                <a:rPr lang="en-US" dirty="0" smtClean="0"/>
                <a:t>Thermal Chamber</a:t>
              </a:r>
              <a:endParaRPr lang="en-US" dirty="0"/>
            </a:p>
          </p:txBody>
        </p:sp>
        <p:cxnSp>
          <p:nvCxnSpPr>
            <p:cNvPr id="26" name="Straight Connector 25"/>
            <p:cNvCxnSpPr/>
            <p:nvPr/>
          </p:nvCxnSpPr>
          <p:spPr>
            <a:xfrm rot="5400000">
              <a:off x="7239000" y="3505200"/>
              <a:ext cx="243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572000" y="3657600"/>
              <a:ext cx="15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334000" y="28956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057400" y="4419600"/>
              <a:ext cx="3276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866900" y="42291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7239000" y="22860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V="1">
              <a:off x="1447800" y="4724400"/>
              <a:ext cx="70104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23900" y="4457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71800" y="2667000"/>
              <a:ext cx="1694695" cy="276999"/>
            </a:xfrm>
            <a:prstGeom prst="rect">
              <a:avLst/>
            </a:prstGeom>
            <a:noFill/>
          </p:spPr>
          <p:txBody>
            <a:bodyPr wrap="none" rtlCol="0">
              <a:spAutoFit/>
            </a:bodyPr>
            <a:lstStyle/>
            <a:p>
              <a:pPr algn="ctr"/>
              <a:r>
                <a:rPr lang="en-US" sz="1200" dirty="0" smtClean="0"/>
                <a:t>Microwave test cables</a:t>
              </a:r>
              <a:endParaRPr lang="en-US" sz="1200" dirty="0"/>
            </a:p>
          </p:txBody>
        </p:sp>
        <p:sp>
          <p:nvSpPr>
            <p:cNvPr id="35" name="TextBox 34"/>
            <p:cNvSpPr txBox="1"/>
            <p:nvPr/>
          </p:nvSpPr>
          <p:spPr>
            <a:xfrm>
              <a:off x="5714999" y="5177135"/>
              <a:ext cx="2745367" cy="461665"/>
            </a:xfrm>
            <a:prstGeom prst="rect">
              <a:avLst/>
            </a:prstGeom>
            <a:noFill/>
          </p:spPr>
          <p:txBody>
            <a:bodyPr wrap="none" rtlCol="0">
              <a:spAutoFit/>
            </a:bodyPr>
            <a:lstStyle/>
            <a:p>
              <a:r>
                <a:rPr lang="en-US" sz="1200" dirty="0" smtClean="0"/>
                <a:t>85552A (20 GHz) &amp; 85553A (40 GHz)</a:t>
              </a:r>
            </a:p>
            <a:p>
              <a:r>
                <a:rPr lang="en-US" sz="1200" dirty="0" smtClean="0"/>
                <a:t>CalPod control cables</a:t>
              </a:r>
              <a:endParaRPr lang="en-US" sz="1200" dirty="0"/>
            </a:p>
          </p:txBody>
        </p:sp>
        <p:sp>
          <p:nvSpPr>
            <p:cNvPr id="41" name="Rectangle 40"/>
            <p:cNvSpPr/>
            <p:nvPr/>
          </p:nvSpPr>
          <p:spPr>
            <a:xfrm>
              <a:off x="6248400" y="2133600"/>
              <a:ext cx="685800" cy="533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DUT</a:t>
              </a:r>
              <a:endParaRPr lang="en-US" sz="1200" b="1" dirty="0"/>
            </a:p>
          </p:txBody>
        </p:sp>
        <p:pic>
          <p:nvPicPr>
            <p:cNvPr id="36" name="Picture 35" descr="85530A_1_front_300px.gif"/>
            <p:cNvPicPr>
              <a:picLocks noChangeAspect="1"/>
            </p:cNvPicPr>
            <p:nvPr/>
          </p:nvPicPr>
          <p:blipFill>
            <a:blip r:embed="rId5" cstate="print"/>
            <a:stretch>
              <a:fillRect/>
            </a:stretch>
          </p:blipFill>
          <p:spPr>
            <a:xfrm>
              <a:off x="6477000" y="2697230"/>
              <a:ext cx="545237" cy="350770"/>
            </a:xfrm>
            <a:prstGeom prst="rect">
              <a:avLst/>
            </a:prstGeom>
          </p:spPr>
        </p:pic>
        <p:pic>
          <p:nvPicPr>
            <p:cNvPr id="39" name="Picture 38" descr="85530A_1_front_300px.gif"/>
            <p:cNvPicPr>
              <a:picLocks noChangeAspect="1"/>
            </p:cNvPicPr>
            <p:nvPr/>
          </p:nvPicPr>
          <p:blipFill>
            <a:blip r:embed="rId5" cstate="print"/>
            <a:stretch>
              <a:fillRect/>
            </a:stretch>
          </p:blipFill>
          <p:spPr>
            <a:xfrm rot="10800000">
              <a:off x="6248400" y="1752601"/>
              <a:ext cx="559070" cy="359669"/>
            </a:xfrm>
            <a:prstGeom prst="rect">
              <a:avLst/>
            </a:prstGeom>
          </p:spPr>
        </p:pic>
        <p:cxnSp>
          <p:nvCxnSpPr>
            <p:cNvPr id="43" name="Straight Connector 42"/>
            <p:cNvCxnSpPr/>
            <p:nvPr/>
          </p:nvCxnSpPr>
          <p:spPr>
            <a:xfrm rot="5400000">
              <a:off x="5562600" y="1981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1371600" y="3276600"/>
              <a:ext cx="525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66800" y="29718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515100" y="31623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76400" y="28956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2286000" y="2971800"/>
              <a:ext cx="259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533900" y="26289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48768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5867400" y="1676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324600" y="1752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057900" y="3771900"/>
              <a:ext cx="16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6705600" y="1676400"/>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7086600" y="3276600"/>
              <a:ext cx="3200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1752600" y="4572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1143000" y="4876800"/>
              <a:ext cx="7543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1104900" y="43815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485900" y="43053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6629400" y="175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81000" y="3200400"/>
              <a:ext cx="15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381000" y="2438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381000" y="3962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6200000">
              <a:off x="-422758" y="3013557"/>
              <a:ext cx="1396536" cy="246221"/>
            </a:xfrm>
            <a:prstGeom prst="rect">
              <a:avLst/>
            </a:prstGeom>
            <a:noFill/>
          </p:spPr>
          <p:txBody>
            <a:bodyPr wrap="square" rtlCol="0">
              <a:spAutoFit/>
            </a:bodyPr>
            <a:lstStyle/>
            <a:p>
              <a:r>
                <a:rPr lang="en-US" sz="1000" dirty="0" smtClean="0"/>
                <a:t>USB to LAN interface</a:t>
              </a:r>
              <a:endParaRPr lang="en-US" sz="1000" dirty="0"/>
            </a:p>
          </p:txBody>
        </p:sp>
      </p:grpSp>
      <p:sp>
        <p:nvSpPr>
          <p:cNvPr id="58" name="Rectangle 57"/>
          <p:cNvSpPr/>
          <p:nvPr/>
        </p:nvSpPr>
        <p:spPr>
          <a:xfrm>
            <a:off x="2362200" y="685800"/>
            <a:ext cx="4055919" cy="369332"/>
          </a:xfrm>
          <a:prstGeom prst="rect">
            <a:avLst/>
          </a:prstGeom>
        </p:spPr>
        <p:txBody>
          <a:bodyPr wrap="none">
            <a:spAutoFit/>
          </a:bodyPr>
          <a:lstStyle/>
          <a:p>
            <a:r>
              <a:rPr lang="en-US" dirty="0" smtClean="0">
                <a:solidFill>
                  <a:srgbClr val="FF0000"/>
                </a:solidFill>
              </a:rPr>
              <a:t>≥ 2 meters from Controller to CalPods</a:t>
            </a:r>
            <a:endParaRPr lang="en-US" dirty="0"/>
          </a:p>
        </p:txBody>
      </p:sp>
      <p:cxnSp>
        <p:nvCxnSpPr>
          <p:cNvPr id="65" name="Straight Connector 64"/>
          <p:cNvCxnSpPr/>
          <p:nvPr/>
        </p:nvCxnSpPr>
        <p:spPr>
          <a:xfrm>
            <a:off x="4953000" y="4419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53000" y="45720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953000" y="47244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953000" y="4876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05400" y="43815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07781" y="4536281"/>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05400" y="4688681"/>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05400" y="48387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447800" y="5181600"/>
            <a:ext cx="3457550" cy="646331"/>
          </a:xfrm>
          <a:prstGeom prst="rect">
            <a:avLst/>
          </a:prstGeom>
          <a:noFill/>
        </p:spPr>
        <p:txBody>
          <a:bodyPr wrap="none" rtlCol="0">
            <a:spAutoFit/>
          </a:bodyPr>
          <a:lstStyle/>
          <a:p>
            <a:r>
              <a:rPr lang="en-US" sz="1200" dirty="0" smtClean="0"/>
              <a:t>85554A Extension cable for CalPod drive cables</a:t>
            </a:r>
          </a:p>
          <a:p>
            <a:r>
              <a:rPr lang="en-US" sz="1200" dirty="0" smtClean="0"/>
              <a:t>10 meter length, male-to-female connectors</a:t>
            </a:r>
          </a:p>
          <a:p>
            <a:r>
              <a:rPr lang="en-US" sz="1200" dirty="0" smtClean="0"/>
              <a:t>Can be cascaded for longer lengths</a:t>
            </a:r>
          </a:p>
        </p:txBody>
      </p:sp>
      <p:cxnSp>
        <p:nvCxnSpPr>
          <p:cNvPr id="83" name="Straight Arrow Connector 82"/>
          <p:cNvCxnSpPr/>
          <p:nvPr/>
        </p:nvCxnSpPr>
        <p:spPr>
          <a:xfrm flipH="1" flipV="1">
            <a:off x="5486400" y="4876800"/>
            <a:ext cx="533400" cy="3048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981200" y="4876800"/>
            <a:ext cx="762000" cy="3048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PNA to 85523A CalPod Controller Communication</a:t>
            </a:r>
            <a:endParaRPr lang="en-US" dirty="0"/>
          </a:p>
        </p:txBody>
      </p:sp>
      <p:sp>
        <p:nvSpPr>
          <p:cNvPr id="3" name="Date Placeholder 2"/>
          <p:cNvSpPr>
            <a:spLocks noGrp="1"/>
          </p:cNvSpPr>
          <p:nvPr>
            <p:ph type="dt" sz="half" idx="2"/>
          </p:nvPr>
        </p:nvSpPr>
        <p:spPr/>
        <p:txBody>
          <a:bodyPr/>
          <a:lstStyle/>
          <a:p>
            <a:fld id="{E81750EB-6B70-48C4-958A-EE9EDC43A300}" type="datetime4">
              <a:rPr lang="en-US" smtClean="0"/>
              <a:pPr/>
              <a:t>November 16, 2012</a:t>
            </a:fld>
            <a:endParaRPr lang="en-US" dirty="0"/>
          </a:p>
        </p:txBody>
      </p:sp>
      <p:sp>
        <p:nvSpPr>
          <p:cNvPr id="4" name="Footer Placeholder 3"/>
          <p:cNvSpPr>
            <a:spLocks noGrp="1"/>
          </p:cNvSpPr>
          <p:nvPr>
            <p:ph type="ftr" sz="quarter" idx="3"/>
          </p:nvPr>
        </p:nvSpPr>
        <p:spPr/>
        <p:txBody>
          <a:bodyPr/>
          <a:lstStyle/>
          <a:p>
            <a:r>
              <a:rPr lang="en-US" smtClean="0"/>
              <a:t>Confidentiality Label</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66800"/>
            <a:ext cx="6248400" cy="4686300"/>
          </a:xfrm>
          <a:prstGeom prst="rect">
            <a:avLst/>
          </a:prstGeom>
        </p:spPr>
      </p:pic>
      <p:grpSp>
        <p:nvGrpSpPr>
          <p:cNvPr id="9" name="Group 8"/>
          <p:cNvGrpSpPr/>
          <p:nvPr/>
        </p:nvGrpSpPr>
        <p:grpSpPr>
          <a:xfrm>
            <a:off x="3733800" y="1740932"/>
            <a:ext cx="659155" cy="369332"/>
            <a:chOff x="7391400" y="1371600"/>
            <a:chExt cx="659155" cy="369332"/>
          </a:xfrm>
        </p:grpSpPr>
        <p:sp>
          <p:nvSpPr>
            <p:cNvPr id="8" name="Rectangle 7"/>
            <p:cNvSpPr/>
            <p:nvPr/>
          </p:nvSpPr>
          <p:spPr>
            <a:xfrm>
              <a:off x="7391400" y="1371600"/>
              <a:ext cx="659155"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91400" y="1371600"/>
              <a:ext cx="659155" cy="369332"/>
            </a:xfrm>
            <a:prstGeom prst="rect">
              <a:avLst/>
            </a:prstGeom>
            <a:noFill/>
          </p:spPr>
          <p:txBody>
            <a:bodyPr wrap="none" rtlCol="0">
              <a:spAutoFit/>
            </a:bodyPr>
            <a:lstStyle/>
            <a:p>
              <a:r>
                <a:rPr lang="en-US" dirty="0" smtClean="0"/>
                <a:t>PNA</a:t>
              </a:r>
              <a:endParaRPr lang="en-US" dirty="0"/>
            </a:p>
          </p:txBody>
        </p:sp>
      </p:grpSp>
      <p:grpSp>
        <p:nvGrpSpPr>
          <p:cNvPr id="13" name="Group 12"/>
          <p:cNvGrpSpPr/>
          <p:nvPr/>
        </p:nvGrpSpPr>
        <p:grpSpPr>
          <a:xfrm>
            <a:off x="762000" y="4724400"/>
            <a:ext cx="2234652" cy="307777"/>
            <a:chOff x="7148509" y="3045023"/>
            <a:chExt cx="2234652" cy="307777"/>
          </a:xfrm>
        </p:grpSpPr>
        <p:sp>
          <p:nvSpPr>
            <p:cNvPr id="11" name="Rectangle 10"/>
            <p:cNvSpPr/>
            <p:nvPr/>
          </p:nvSpPr>
          <p:spPr>
            <a:xfrm>
              <a:off x="7162796" y="3059668"/>
              <a:ext cx="2206079" cy="293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48509" y="3045023"/>
              <a:ext cx="2234652" cy="307777"/>
            </a:xfrm>
            <a:prstGeom prst="rect">
              <a:avLst/>
            </a:prstGeom>
            <a:noFill/>
          </p:spPr>
          <p:txBody>
            <a:bodyPr wrap="none" rtlCol="0">
              <a:spAutoFit/>
            </a:bodyPr>
            <a:lstStyle/>
            <a:p>
              <a:r>
                <a:rPr lang="en-US" sz="1400" dirty="0" smtClean="0"/>
                <a:t>85523A Calpod Controller</a:t>
              </a:r>
              <a:endParaRPr lang="en-US" sz="1400" dirty="0"/>
            </a:p>
          </p:txBody>
        </p:sp>
      </p:grpSp>
      <p:sp>
        <p:nvSpPr>
          <p:cNvPr id="14" name="TextBox 13"/>
          <p:cNvSpPr txBox="1"/>
          <p:nvPr/>
        </p:nvSpPr>
        <p:spPr>
          <a:xfrm>
            <a:off x="7010401" y="3505200"/>
            <a:ext cx="2133600" cy="523220"/>
          </a:xfrm>
          <a:prstGeom prst="rect">
            <a:avLst/>
          </a:prstGeom>
          <a:noFill/>
        </p:spPr>
        <p:txBody>
          <a:bodyPr wrap="square" rtlCol="0">
            <a:spAutoFit/>
          </a:bodyPr>
          <a:lstStyle/>
          <a:p>
            <a:r>
              <a:rPr lang="en-US" sz="1400" dirty="0" smtClean="0"/>
              <a:t>USB 2.0 to </a:t>
            </a:r>
          </a:p>
          <a:p>
            <a:r>
              <a:rPr lang="en-US" sz="1400" dirty="0" smtClean="0"/>
              <a:t>10/100 Ethernet Adapter</a:t>
            </a:r>
            <a:endParaRPr lang="en-US" sz="1400" dirty="0"/>
          </a:p>
        </p:txBody>
      </p:sp>
      <p:sp>
        <p:nvSpPr>
          <p:cNvPr id="15" name="TextBox 14"/>
          <p:cNvSpPr txBox="1"/>
          <p:nvPr/>
        </p:nvSpPr>
        <p:spPr>
          <a:xfrm>
            <a:off x="6858000" y="2819400"/>
            <a:ext cx="2089033" cy="307777"/>
          </a:xfrm>
          <a:prstGeom prst="rect">
            <a:avLst/>
          </a:prstGeom>
          <a:noFill/>
        </p:spPr>
        <p:txBody>
          <a:bodyPr wrap="none" rtlCol="0">
            <a:spAutoFit/>
          </a:bodyPr>
          <a:lstStyle/>
          <a:p>
            <a:r>
              <a:rPr lang="en-US" sz="1400" dirty="0" smtClean="0"/>
              <a:t>USB connection to PNA</a:t>
            </a:r>
            <a:endParaRPr lang="en-US" sz="1400" dirty="0"/>
          </a:p>
        </p:txBody>
      </p:sp>
      <p:sp>
        <p:nvSpPr>
          <p:cNvPr id="16" name="TextBox 15"/>
          <p:cNvSpPr txBox="1"/>
          <p:nvPr/>
        </p:nvSpPr>
        <p:spPr>
          <a:xfrm>
            <a:off x="6705600" y="4732497"/>
            <a:ext cx="2362201" cy="523220"/>
          </a:xfrm>
          <a:prstGeom prst="rect">
            <a:avLst/>
          </a:prstGeom>
          <a:noFill/>
        </p:spPr>
        <p:txBody>
          <a:bodyPr wrap="square" rtlCol="0">
            <a:spAutoFit/>
          </a:bodyPr>
          <a:lstStyle/>
          <a:p>
            <a:r>
              <a:rPr lang="en-US" sz="1400" dirty="0" smtClean="0"/>
              <a:t>LAN connection to 85523A Calpod controller</a:t>
            </a:r>
            <a:endParaRPr lang="en-US" sz="1400" dirty="0"/>
          </a:p>
        </p:txBody>
      </p:sp>
      <p:cxnSp>
        <p:nvCxnSpPr>
          <p:cNvPr id="18" name="Straight Arrow Connector 17"/>
          <p:cNvCxnSpPr/>
          <p:nvPr/>
        </p:nvCxnSpPr>
        <p:spPr>
          <a:xfrm flipH="1">
            <a:off x="5562600" y="4878288"/>
            <a:ext cx="1143000" cy="1158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1"/>
          </p:cNvCxnSpPr>
          <p:nvPr/>
        </p:nvCxnSpPr>
        <p:spPr>
          <a:xfrm flipH="1" flipV="1">
            <a:off x="3669056" y="2514600"/>
            <a:ext cx="3188944" cy="4586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572000" y="3643713"/>
            <a:ext cx="2409826" cy="9282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8000" y="2133600"/>
            <a:ext cx="1241045" cy="307777"/>
          </a:xfrm>
          <a:prstGeom prst="rect">
            <a:avLst/>
          </a:prstGeom>
          <a:noFill/>
        </p:spPr>
        <p:txBody>
          <a:bodyPr wrap="none" rtlCol="0">
            <a:spAutoFit/>
          </a:bodyPr>
          <a:lstStyle/>
          <a:p>
            <a:r>
              <a:rPr lang="en-US" sz="1400" dirty="0" smtClean="0"/>
              <a:t>Network LAN</a:t>
            </a:r>
            <a:endParaRPr lang="en-US" sz="1400" dirty="0"/>
          </a:p>
        </p:txBody>
      </p:sp>
      <p:cxnSp>
        <p:nvCxnSpPr>
          <p:cNvPr id="25" name="Straight Arrow Connector 24"/>
          <p:cNvCxnSpPr>
            <a:stCxn id="24" idx="1"/>
          </p:cNvCxnSpPr>
          <p:nvPr/>
        </p:nvCxnSpPr>
        <p:spPr>
          <a:xfrm flipH="1">
            <a:off x="4392956" y="2287489"/>
            <a:ext cx="2465044" cy="1538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800600" y="5147996"/>
            <a:ext cx="1905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Agilen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 2007</Template>
  <TotalTime>1990</TotalTime>
  <Words>3015</Words>
  <Application>Microsoft Office PowerPoint</Application>
  <PresentationFormat>On-screen Show (4:3)</PresentationFormat>
  <Paragraphs>353</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Agilent 2007</vt:lpstr>
      <vt:lpstr>Calpod  Configuration Guide</vt:lpstr>
      <vt:lpstr>Calibration Refresh Modules (Calpods)</vt:lpstr>
      <vt:lpstr>CalPods: Calibration Refresh Modules</vt:lpstr>
      <vt:lpstr>Types of CalPods</vt:lpstr>
      <vt:lpstr>Basic CalPod Configuration for a two-port DUT</vt:lpstr>
      <vt:lpstr>PowerPoint Presentation</vt:lpstr>
      <vt:lpstr>Basic Configuration for a Four-port DUT ≤ 2 meters from Controller to CalPods</vt:lpstr>
      <vt:lpstr>Basic Configuration for up to a Four-port DUT</vt:lpstr>
      <vt:lpstr>PNA to 85523A CalPod Controller Communication</vt:lpstr>
      <vt:lpstr>85556A 1x12 Fan-out Cable Splitter            For operation with more than 4 CalPods</vt:lpstr>
      <vt:lpstr>Cabling to 85556A Fan-out Cable Splitter </vt:lpstr>
      <vt:lpstr>Cabling to 85556A Fan-out Cable Splitter </vt:lpstr>
      <vt:lpstr>Cabling to 85556A Fan-out Cable Splitter </vt:lpstr>
      <vt:lpstr>Controlling up to 48 CalPods from one Controller</vt:lpstr>
      <vt:lpstr>Multi-port CalPod System</vt:lpstr>
      <vt:lpstr>Multi-port CalPod System</vt:lpstr>
      <vt:lpstr>Calpod Control Cables &amp; Thermal Vacuum Chambers</vt:lpstr>
      <vt:lpstr>Calpod Control Cables &amp; Thermal Chambers</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Multi-port CalPod System</dc:title>
  <dc:creator>John Swanstrom</dc:creator>
  <cp:lastModifiedBy>Administrator</cp:lastModifiedBy>
  <cp:revision>33</cp:revision>
  <cp:lastPrinted>2012-11-16T23:14:08Z</cp:lastPrinted>
  <dcterms:created xsi:type="dcterms:W3CDTF">2012-02-01T00:13:13Z</dcterms:created>
  <dcterms:modified xsi:type="dcterms:W3CDTF">2012-11-16T23:29:32Z</dcterms:modified>
</cp:coreProperties>
</file>